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713" r:id="rId2"/>
  </p:sldMasterIdLst>
  <p:notesMasterIdLst>
    <p:notesMasterId r:id="rId51"/>
  </p:notesMasterIdLst>
  <p:handoutMasterIdLst>
    <p:handoutMasterId r:id="rId52"/>
  </p:handoutMasterIdLst>
  <p:sldIdLst>
    <p:sldId id="351" r:id="rId3"/>
    <p:sldId id="352" r:id="rId4"/>
    <p:sldId id="356" r:id="rId5"/>
    <p:sldId id="357" r:id="rId6"/>
    <p:sldId id="263" r:id="rId7"/>
    <p:sldId id="303" r:id="rId8"/>
    <p:sldId id="304" r:id="rId9"/>
    <p:sldId id="305" r:id="rId10"/>
    <p:sldId id="307" r:id="rId11"/>
    <p:sldId id="306" r:id="rId12"/>
    <p:sldId id="308" r:id="rId13"/>
    <p:sldId id="309" r:id="rId14"/>
    <p:sldId id="310" r:id="rId15"/>
    <p:sldId id="311" r:id="rId16"/>
    <p:sldId id="346" r:id="rId17"/>
    <p:sldId id="312" r:id="rId18"/>
    <p:sldId id="313" r:id="rId19"/>
    <p:sldId id="354" r:id="rId20"/>
    <p:sldId id="314" r:id="rId21"/>
    <p:sldId id="317" r:id="rId22"/>
    <p:sldId id="318" r:id="rId23"/>
    <p:sldId id="319" r:id="rId24"/>
    <p:sldId id="315" r:id="rId25"/>
    <p:sldId id="316" r:id="rId26"/>
    <p:sldId id="327" r:id="rId27"/>
    <p:sldId id="349" r:id="rId28"/>
    <p:sldId id="328" r:id="rId29"/>
    <p:sldId id="350" r:id="rId30"/>
    <p:sldId id="329" r:id="rId31"/>
    <p:sldId id="330" r:id="rId32"/>
    <p:sldId id="321" r:id="rId33"/>
    <p:sldId id="323" r:id="rId34"/>
    <p:sldId id="355" r:id="rId35"/>
    <p:sldId id="331" r:id="rId36"/>
    <p:sldId id="332" r:id="rId37"/>
    <p:sldId id="333" r:id="rId38"/>
    <p:sldId id="334" r:id="rId39"/>
    <p:sldId id="326" r:id="rId40"/>
    <p:sldId id="335" r:id="rId41"/>
    <p:sldId id="338" r:id="rId42"/>
    <p:sldId id="345" r:id="rId43"/>
    <p:sldId id="336" r:id="rId44"/>
    <p:sldId id="337" r:id="rId45"/>
    <p:sldId id="339" r:id="rId46"/>
    <p:sldId id="340" r:id="rId47"/>
    <p:sldId id="347" r:id="rId48"/>
    <p:sldId id="348" r:id="rId49"/>
    <p:sldId id="343"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5DAE6F"/>
    <a:srgbClr val="1E637B"/>
    <a:srgbClr val="076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77086" autoAdjust="0"/>
  </p:normalViewPr>
  <p:slideViewPr>
    <p:cSldViewPr snapToGrid="0" snapToObjects="1">
      <p:cViewPr varScale="1">
        <p:scale>
          <a:sx n="116" d="100"/>
          <a:sy n="116" d="100"/>
        </p:scale>
        <p:origin x="84" y="2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9" d="100"/>
          <a:sy n="149" d="100"/>
        </p:scale>
        <p:origin x="416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4D257B-9D69-9749-BA97-3E75CB818488}" type="datetimeFigureOut">
              <a:rPr lang="nl-NL" smtClean="0"/>
              <a:t>15-1-2021</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10A7E-A393-B14F-BE4F-3C1D64DD0D6B}" type="slidenum">
              <a:rPr lang="nl-NL" smtClean="0"/>
              <a:t>‹#›</a:t>
            </a:fld>
            <a:endParaRPr lang="nl-NL"/>
          </a:p>
        </p:txBody>
      </p:sp>
    </p:spTree>
    <p:extLst>
      <p:ext uri="{BB962C8B-B14F-4D97-AF65-F5344CB8AC3E}">
        <p14:creationId xmlns:p14="http://schemas.microsoft.com/office/powerpoint/2010/main" val="1981639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5FCA3-4A6C-4A5B-AC8E-434F9B74F5DD}"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0A034-49BF-475C-BB9D-FD906E8FBFF8}" type="slidenum">
              <a:rPr lang="en-US" smtClean="0"/>
              <a:t>‹#›</a:t>
            </a:fld>
            <a:endParaRPr lang="en-US"/>
          </a:p>
        </p:txBody>
      </p:sp>
    </p:spTree>
    <p:extLst>
      <p:ext uri="{BB962C8B-B14F-4D97-AF65-F5344CB8AC3E}">
        <p14:creationId xmlns:p14="http://schemas.microsoft.com/office/powerpoint/2010/main" val="36035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everybody to the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38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an Excel hell, but maybe in a slightly different version…</a:t>
            </a:r>
          </a:p>
        </p:txBody>
      </p:sp>
      <p:sp>
        <p:nvSpPr>
          <p:cNvPr id="4" name="Slide Number Placeholder 3"/>
          <p:cNvSpPr>
            <a:spLocks noGrp="1"/>
          </p:cNvSpPr>
          <p:nvPr>
            <p:ph type="sldNum" sz="quarter" idx="10"/>
          </p:nvPr>
        </p:nvSpPr>
        <p:spPr/>
        <p:txBody>
          <a:bodyPr/>
          <a:lstStyle/>
          <a:p>
            <a:fld id="{EA70A034-49BF-475C-BB9D-FD906E8FBFF8}" type="slidenum">
              <a:rPr lang="en-US" smtClean="0"/>
              <a:t>13</a:t>
            </a:fld>
            <a:endParaRPr lang="en-US"/>
          </a:p>
        </p:txBody>
      </p:sp>
    </p:spTree>
    <p:extLst>
      <p:ext uri="{BB962C8B-B14F-4D97-AF65-F5344CB8AC3E}">
        <p14:creationId xmlns:p14="http://schemas.microsoft.com/office/powerpoint/2010/main" val="1844919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self-service has layers. Like an onion.</a:t>
            </a:r>
          </a:p>
        </p:txBody>
      </p:sp>
      <p:sp>
        <p:nvSpPr>
          <p:cNvPr id="4" name="Slide Number Placeholder 3"/>
          <p:cNvSpPr>
            <a:spLocks noGrp="1"/>
          </p:cNvSpPr>
          <p:nvPr>
            <p:ph type="sldNum" sz="quarter" idx="10"/>
          </p:nvPr>
        </p:nvSpPr>
        <p:spPr/>
        <p:txBody>
          <a:bodyPr/>
          <a:lstStyle/>
          <a:p>
            <a:fld id="{EA70A034-49BF-475C-BB9D-FD906E8FBFF8}" type="slidenum">
              <a:rPr lang="en-US" smtClean="0"/>
              <a:t>14</a:t>
            </a:fld>
            <a:endParaRPr lang="en-US"/>
          </a:p>
        </p:txBody>
      </p:sp>
    </p:spTree>
    <p:extLst>
      <p:ext uri="{BB962C8B-B14F-4D97-AF65-F5344CB8AC3E}">
        <p14:creationId xmlns:p14="http://schemas.microsoft.com/office/powerpoint/2010/main" val="1939373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data model does the heavy lifting for you</a:t>
            </a:r>
          </a:p>
        </p:txBody>
      </p:sp>
      <p:sp>
        <p:nvSpPr>
          <p:cNvPr id="4" name="Slide Number Placeholder 3"/>
          <p:cNvSpPr>
            <a:spLocks noGrp="1"/>
          </p:cNvSpPr>
          <p:nvPr>
            <p:ph type="sldNum" sz="quarter" idx="10"/>
          </p:nvPr>
        </p:nvSpPr>
        <p:spPr/>
        <p:txBody>
          <a:bodyPr/>
          <a:lstStyle/>
          <a:p>
            <a:fld id="{EA70A034-49BF-475C-BB9D-FD906E8FBFF8}" type="slidenum">
              <a:rPr lang="en-US" smtClean="0"/>
              <a:t>16</a:t>
            </a:fld>
            <a:endParaRPr lang="en-US"/>
          </a:p>
        </p:txBody>
      </p:sp>
    </p:spTree>
    <p:extLst>
      <p:ext uri="{BB962C8B-B14F-4D97-AF65-F5344CB8AC3E}">
        <p14:creationId xmlns:p14="http://schemas.microsoft.com/office/powerpoint/2010/main" val="284821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Inspirational quote</a:t>
            </a:r>
          </a:p>
        </p:txBody>
      </p:sp>
      <p:sp>
        <p:nvSpPr>
          <p:cNvPr id="4" name="Slide Number Placeholder 3"/>
          <p:cNvSpPr>
            <a:spLocks noGrp="1"/>
          </p:cNvSpPr>
          <p:nvPr>
            <p:ph type="sldNum" sz="quarter" idx="10"/>
          </p:nvPr>
        </p:nvSpPr>
        <p:spPr/>
        <p:txBody>
          <a:bodyPr/>
          <a:lstStyle/>
          <a:p>
            <a:fld id="{EA70A034-49BF-475C-BB9D-FD906E8FBFF8}" type="slidenum">
              <a:rPr lang="en-US" smtClean="0"/>
              <a:t>17</a:t>
            </a:fld>
            <a:endParaRPr lang="en-US"/>
          </a:p>
        </p:txBody>
      </p:sp>
    </p:spTree>
    <p:extLst>
      <p:ext uri="{BB962C8B-B14F-4D97-AF65-F5344CB8AC3E}">
        <p14:creationId xmlns:p14="http://schemas.microsoft.com/office/powerpoint/2010/main" val="113481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Inspirational quote</a:t>
            </a:r>
          </a:p>
        </p:txBody>
      </p:sp>
      <p:sp>
        <p:nvSpPr>
          <p:cNvPr id="4" name="Slide Number Placeholder 3"/>
          <p:cNvSpPr>
            <a:spLocks noGrp="1"/>
          </p:cNvSpPr>
          <p:nvPr>
            <p:ph type="sldNum" sz="quarter" idx="10"/>
          </p:nvPr>
        </p:nvSpPr>
        <p:spPr/>
        <p:txBody>
          <a:bodyPr/>
          <a:lstStyle/>
          <a:p>
            <a:fld id="{EA70A034-49BF-475C-BB9D-FD906E8FBFF8}" type="slidenum">
              <a:rPr lang="en-US" smtClean="0"/>
              <a:t>18</a:t>
            </a:fld>
            <a:endParaRPr lang="en-US"/>
          </a:p>
        </p:txBody>
      </p:sp>
    </p:spTree>
    <p:extLst>
      <p:ext uri="{BB962C8B-B14F-4D97-AF65-F5344CB8AC3E}">
        <p14:creationId xmlns:p14="http://schemas.microsoft.com/office/powerpoint/2010/main" val="287216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 to add new data (a new fact table). Difficult to put relationships in.</a:t>
            </a:r>
          </a:p>
        </p:txBody>
      </p:sp>
      <p:sp>
        <p:nvSpPr>
          <p:cNvPr id="4" name="Slide Number Placeholder 3"/>
          <p:cNvSpPr>
            <a:spLocks noGrp="1"/>
          </p:cNvSpPr>
          <p:nvPr>
            <p:ph type="sldNum" sz="quarter" idx="10"/>
          </p:nvPr>
        </p:nvSpPr>
        <p:spPr/>
        <p:txBody>
          <a:bodyPr/>
          <a:lstStyle/>
          <a:p>
            <a:fld id="{EA70A034-49BF-475C-BB9D-FD906E8FBFF8}" type="slidenum">
              <a:rPr lang="en-US" smtClean="0"/>
              <a:t>19</a:t>
            </a:fld>
            <a:endParaRPr lang="en-US"/>
          </a:p>
        </p:txBody>
      </p:sp>
    </p:spTree>
    <p:extLst>
      <p:ext uri="{BB962C8B-B14F-4D97-AF65-F5344CB8AC3E}">
        <p14:creationId xmlns:p14="http://schemas.microsoft.com/office/powerpoint/2010/main" val="1241097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Conformed dimensions are the backbone of your dimensional model.</a:t>
            </a:r>
          </a:p>
        </p:txBody>
      </p:sp>
      <p:sp>
        <p:nvSpPr>
          <p:cNvPr id="4" name="Slide Number Placeholder 3"/>
          <p:cNvSpPr>
            <a:spLocks noGrp="1"/>
          </p:cNvSpPr>
          <p:nvPr>
            <p:ph type="sldNum" sz="quarter" idx="10"/>
          </p:nvPr>
        </p:nvSpPr>
        <p:spPr/>
        <p:txBody>
          <a:bodyPr/>
          <a:lstStyle/>
          <a:p>
            <a:fld id="{EA70A034-49BF-475C-BB9D-FD906E8FBFF8}" type="slidenum">
              <a:rPr lang="en-US" smtClean="0"/>
              <a:t>31</a:t>
            </a:fld>
            <a:endParaRPr lang="en-US"/>
          </a:p>
        </p:txBody>
      </p:sp>
    </p:spTree>
    <p:extLst>
      <p:ext uri="{BB962C8B-B14F-4D97-AF65-F5344CB8AC3E}">
        <p14:creationId xmlns:p14="http://schemas.microsoft.com/office/powerpoint/2010/main" val="4337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70A034-49BF-475C-BB9D-FD906E8FBFF8}" type="slidenum">
              <a:rPr lang="en-US" smtClean="0"/>
              <a:t>34</a:t>
            </a:fld>
            <a:endParaRPr lang="en-US"/>
          </a:p>
        </p:txBody>
      </p:sp>
    </p:spTree>
    <p:extLst>
      <p:ext uri="{BB962C8B-B14F-4D97-AF65-F5344CB8AC3E}">
        <p14:creationId xmlns:p14="http://schemas.microsoft.com/office/powerpoint/2010/main" val="1271914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data model is the user interface.</a:t>
            </a:r>
          </a:p>
        </p:txBody>
      </p:sp>
      <p:sp>
        <p:nvSpPr>
          <p:cNvPr id="4" name="Slide Number Placeholder 3"/>
          <p:cNvSpPr>
            <a:spLocks noGrp="1"/>
          </p:cNvSpPr>
          <p:nvPr>
            <p:ph type="sldNum" sz="quarter" idx="10"/>
          </p:nvPr>
        </p:nvSpPr>
        <p:spPr/>
        <p:txBody>
          <a:bodyPr/>
          <a:lstStyle/>
          <a:p>
            <a:fld id="{EA70A034-49BF-475C-BB9D-FD906E8FBFF8}" type="slidenum">
              <a:rPr lang="en-US" smtClean="0"/>
              <a:t>39</a:t>
            </a:fld>
            <a:endParaRPr lang="en-US"/>
          </a:p>
        </p:txBody>
      </p:sp>
    </p:spTree>
    <p:extLst>
      <p:ext uri="{BB962C8B-B14F-4D97-AF65-F5344CB8AC3E}">
        <p14:creationId xmlns:p14="http://schemas.microsoft.com/office/powerpoint/2010/main" val="127034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set correct default aggregation</a:t>
            </a:r>
          </a:p>
        </p:txBody>
      </p:sp>
      <p:sp>
        <p:nvSpPr>
          <p:cNvPr id="4" name="Slide Number Placeholder 3"/>
          <p:cNvSpPr>
            <a:spLocks noGrp="1"/>
          </p:cNvSpPr>
          <p:nvPr>
            <p:ph type="sldNum" sz="quarter" idx="10"/>
          </p:nvPr>
        </p:nvSpPr>
        <p:spPr/>
        <p:txBody>
          <a:bodyPr/>
          <a:lstStyle/>
          <a:p>
            <a:fld id="{EA70A034-49BF-475C-BB9D-FD906E8FBFF8}" type="slidenum">
              <a:rPr lang="en-US" smtClean="0"/>
              <a:t>41</a:t>
            </a:fld>
            <a:endParaRPr lang="en-US"/>
          </a:p>
        </p:txBody>
      </p:sp>
    </p:spTree>
    <p:extLst>
      <p:ext uri="{BB962C8B-B14F-4D97-AF65-F5344CB8AC3E}">
        <p14:creationId xmlns:p14="http://schemas.microsoft.com/office/powerpoint/2010/main" val="60269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9F00E-9A68-9A45-9A40-54379875F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29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the correct data type.</a:t>
            </a:r>
          </a:p>
        </p:txBody>
      </p:sp>
      <p:sp>
        <p:nvSpPr>
          <p:cNvPr id="4" name="Slide Number Placeholder 3"/>
          <p:cNvSpPr>
            <a:spLocks noGrp="1"/>
          </p:cNvSpPr>
          <p:nvPr>
            <p:ph type="sldNum" sz="quarter" idx="10"/>
          </p:nvPr>
        </p:nvSpPr>
        <p:spPr/>
        <p:txBody>
          <a:bodyPr/>
          <a:lstStyle/>
          <a:p>
            <a:fld id="{EA70A034-49BF-475C-BB9D-FD906E8FBFF8}" type="slidenum">
              <a:rPr lang="en-US" smtClean="0"/>
              <a:t>42</a:t>
            </a:fld>
            <a:endParaRPr lang="en-US"/>
          </a:p>
        </p:txBody>
      </p:sp>
    </p:spTree>
    <p:extLst>
      <p:ext uri="{BB962C8B-B14F-4D97-AF65-F5344CB8AC3E}">
        <p14:creationId xmlns:p14="http://schemas.microsoft.com/office/powerpoint/2010/main" val="3750980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Inspirational quote</a:t>
            </a:r>
          </a:p>
        </p:txBody>
      </p:sp>
      <p:sp>
        <p:nvSpPr>
          <p:cNvPr id="4" name="Slide Number Placeholder 3"/>
          <p:cNvSpPr>
            <a:spLocks noGrp="1"/>
          </p:cNvSpPr>
          <p:nvPr>
            <p:ph type="sldNum" sz="quarter" idx="10"/>
          </p:nvPr>
        </p:nvSpPr>
        <p:spPr/>
        <p:txBody>
          <a:bodyPr/>
          <a:lstStyle/>
          <a:p>
            <a:fld id="{EA70A034-49BF-475C-BB9D-FD906E8FBFF8}" type="slidenum">
              <a:rPr lang="en-US" smtClean="0"/>
              <a:t>44</a:t>
            </a:fld>
            <a:endParaRPr lang="en-US"/>
          </a:p>
        </p:txBody>
      </p:sp>
    </p:spTree>
    <p:extLst>
      <p:ext uri="{BB962C8B-B14F-4D97-AF65-F5344CB8AC3E}">
        <p14:creationId xmlns:p14="http://schemas.microsoft.com/office/powerpoint/2010/main" val="2563834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 yourself but keep</a:t>
            </a:r>
            <a:r>
              <a:rPr lang="en-US" baseline="0" dirty="0"/>
              <a:t> it short. Mention your years of experience and how they can reach you.</a:t>
            </a:r>
          </a:p>
        </p:txBody>
      </p:sp>
      <p:sp>
        <p:nvSpPr>
          <p:cNvPr id="4" name="Header Placeholder 3"/>
          <p:cNvSpPr>
            <a:spLocks noGrp="1"/>
          </p:cNvSpPr>
          <p:nvPr>
            <p:ph type="hdr" sz="quarter" idx="10"/>
          </p:nvPr>
        </p:nvSpPr>
        <p:spPr/>
        <p:txBody>
          <a:bodyPr/>
          <a:lstStyle/>
          <a:p>
            <a:r>
              <a:rPr lang="en-US" dirty="0">
                <a:solidFill>
                  <a:prstClr val="black"/>
                </a:soli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a:solidFill>
                  <a:prstClr val="black"/>
                </a:solidFill>
              </a:rPr>
              <a:pPr/>
              <a:t>1/15/2021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4648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Inspirational quote</a:t>
            </a:r>
          </a:p>
        </p:txBody>
      </p:sp>
      <p:sp>
        <p:nvSpPr>
          <p:cNvPr id="4" name="Slide Number Placeholder 3"/>
          <p:cNvSpPr>
            <a:spLocks noGrp="1"/>
          </p:cNvSpPr>
          <p:nvPr>
            <p:ph type="sldNum" sz="quarter" idx="10"/>
          </p:nvPr>
        </p:nvSpPr>
        <p:spPr/>
        <p:txBody>
          <a:bodyPr/>
          <a:lstStyle/>
          <a:p>
            <a:fld id="{EA70A034-49BF-475C-BB9D-FD906E8FBFF8}" type="slidenum">
              <a:rPr lang="en-US" smtClean="0"/>
              <a:t>7</a:t>
            </a:fld>
            <a:endParaRPr lang="en-US"/>
          </a:p>
        </p:txBody>
      </p:sp>
    </p:spTree>
    <p:extLst>
      <p:ext uri="{BB962C8B-B14F-4D97-AF65-F5344CB8AC3E}">
        <p14:creationId xmlns:p14="http://schemas.microsoft.com/office/powerpoint/2010/main" val="176336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especially like the “magic ETL”. Typically this works the first time, but once the data schema changes, business users have to repeat the exercise.</a:t>
            </a:r>
          </a:p>
        </p:txBody>
      </p:sp>
      <p:sp>
        <p:nvSpPr>
          <p:cNvPr id="4" name="Slide Number Placeholder 3"/>
          <p:cNvSpPr>
            <a:spLocks noGrp="1"/>
          </p:cNvSpPr>
          <p:nvPr>
            <p:ph type="sldNum" sz="quarter" idx="10"/>
          </p:nvPr>
        </p:nvSpPr>
        <p:spPr/>
        <p:txBody>
          <a:bodyPr/>
          <a:lstStyle/>
          <a:p>
            <a:fld id="{EA70A034-49BF-475C-BB9D-FD906E8FBFF8}" type="slidenum">
              <a:rPr lang="en-US" smtClean="0"/>
              <a:t>8</a:t>
            </a:fld>
            <a:endParaRPr lang="en-US"/>
          </a:p>
        </p:txBody>
      </p:sp>
    </p:spTree>
    <p:extLst>
      <p:ext uri="{BB962C8B-B14F-4D97-AF65-F5344CB8AC3E}">
        <p14:creationId xmlns:p14="http://schemas.microsoft.com/office/powerpoint/2010/main" val="333457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Vendors make it seem you get a BI sportscar. Everything will be done for you, it will cost you no effort and magic fairies will deliver you insights and numbers within the blink of an eye.</a:t>
            </a:r>
          </a:p>
        </p:txBody>
      </p:sp>
      <p:sp>
        <p:nvSpPr>
          <p:cNvPr id="4" name="Slide Number Placeholder 3"/>
          <p:cNvSpPr>
            <a:spLocks noGrp="1"/>
          </p:cNvSpPr>
          <p:nvPr>
            <p:ph type="sldNum" sz="quarter" idx="10"/>
          </p:nvPr>
        </p:nvSpPr>
        <p:spPr/>
        <p:txBody>
          <a:bodyPr/>
          <a:lstStyle/>
          <a:p>
            <a:fld id="{EA70A034-49BF-475C-BB9D-FD906E8FBFF8}" type="slidenum">
              <a:rPr lang="en-US" smtClean="0"/>
              <a:t>9</a:t>
            </a:fld>
            <a:endParaRPr lang="en-US"/>
          </a:p>
        </p:txBody>
      </p:sp>
    </p:spTree>
    <p:extLst>
      <p:ext uri="{BB962C8B-B14F-4D97-AF65-F5344CB8AC3E}">
        <p14:creationId xmlns:p14="http://schemas.microsoft.com/office/powerpoint/2010/main" val="37297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however creating a decent BI environment still is a lot of work.</a:t>
            </a:r>
          </a:p>
          <a:p>
            <a:r>
              <a:rPr lang="en-US" dirty="0"/>
              <a:t>Data Quality, data governance, master data, complex calculations, scaling, performance, data prep…</a:t>
            </a:r>
          </a:p>
        </p:txBody>
      </p:sp>
      <p:sp>
        <p:nvSpPr>
          <p:cNvPr id="4" name="Slide Number Placeholder 3"/>
          <p:cNvSpPr>
            <a:spLocks noGrp="1"/>
          </p:cNvSpPr>
          <p:nvPr>
            <p:ph type="sldNum" sz="quarter" idx="10"/>
          </p:nvPr>
        </p:nvSpPr>
        <p:spPr/>
        <p:txBody>
          <a:bodyPr/>
          <a:lstStyle/>
          <a:p>
            <a:fld id="{EA70A034-49BF-475C-BB9D-FD906E8FBFF8}" type="slidenum">
              <a:rPr lang="en-US" smtClean="0"/>
              <a:t>10</a:t>
            </a:fld>
            <a:endParaRPr lang="en-US"/>
          </a:p>
        </p:txBody>
      </p:sp>
    </p:spTree>
    <p:extLst>
      <p:ext uri="{BB962C8B-B14F-4D97-AF65-F5344CB8AC3E}">
        <p14:creationId xmlns:p14="http://schemas.microsoft.com/office/powerpoint/2010/main" val="201727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stuff!</a:t>
            </a:r>
          </a:p>
        </p:txBody>
      </p:sp>
      <p:sp>
        <p:nvSpPr>
          <p:cNvPr id="4" name="Slide Number Placeholder 3"/>
          <p:cNvSpPr>
            <a:spLocks noGrp="1"/>
          </p:cNvSpPr>
          <p:nvPr>
            <p:ph type="sldNum" sz="quarter" idx="10"/>
          </p:nvPr>
        </p:nvSpPr>
        <p:spPr/>
        <p:txBody>
          <a:bodyPr/>
          <a:lstStyle/>
          <a:p>
            <a:fld id="{EA70A034-49BF-475C-BB9D-FD906E8FBFF8}" type="slidenum">
              <a:rPr lang="en-US" smtClean="0"/>
              <a:t>11</a:t>
            </a:fld>
            <a:endParaRPr lang="en-US"/>
          </a:p>
        </p:txBody>
      </p:sp>
    </p:spTree>
    <p:extLst>
      <p:ext uri="{BB962C8B-B14F-4D97-AF65-F5344CB8AC3E}">
        <p14:creationId xmlns:p14="http://schemas.microsoft.com/office/powerpoint/2010/main" val="129688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bad stuff…</a:t>
            </a:r>
          </a:p>
        </p:txBody>
      </p:sp>
      <p:sp>
        <p:nvSpPr>
          <p:cNvPr id="4" name="Slide Number Placeholder 3"/>
          <p:cNvSpPr>
            <a:spLocks noGrp="1"/>
          </p:cNvSpPr>
          <p:nvPr>
            <p:ph type="sldNum" sz="quarter" idx="10"/>
          </p:nvPr>
        </p:nvSpPr>
        <p:spPr/>
        <p:txBody>
          <a:bodyPr/>
          <a:lstStyle/>
          <a:p>
            <a:fld id="{EA70A034-49BF-475C-BB9D-FD906E8FBFF8}" type="slidenum">
              <a:rPr lang="en-US" smtClean="0"/>
              <a:t>12</a:t>
            </a:fld>
            <a:endParaRPr lang="en-US"/>
          </a:p>
        </p:txBody>
      </p:sp>
    </p:spTree>
    <p:extLst>
      <p:ext uri="{BB962C8B-B14F-4D97-AF65-F5344CB8AC3E}">
        <p14:creationId xmlns:p14="http://schemas.microsoft.com/office/powerpoint/2010/main" val="3104505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4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Slide">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1FD555-2F82-9747-928C-A3E63261FF2A}"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61051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575563"/>
            <a:ext cx="7315200" cy="566739"/>
          </a:xfrm>
        </p:spPr>
        <p:txBody>
          <a:bodyPr anchor="b"/>
          <a:lstStyle>
            <a:lvl1pPr algn="ctr">
              <a:defRPr sz="2667" b="1"/>
            </a:lvl1pPr>
          </a:lstStyle>
          <a:p>
            <a:r>
              <a:rPr lang="en-US"/>
              <a:t>Click to edit Master title style</a:t>
            </a:r>
          </a:p>
        </p:txBody>
      </p:sp>
      <p:sp>
        <p:nvSpPr>
          <p:cNvPr id="3" name="Picture Placeholder 2"/>
          <p:cNvSpPr>
            <a:spLocks noGrp="1"/>
          </p:cNvSpPr>
          <p:nvPr>
            <p:ph type="pic" idx="1"/>
          </p:nvPr>
        </p:nvSpPr>
        <p:spPr>
          <a:xfrm>
            <a:off x="1826214" y="612775"/>
            <a:ext cx="8442206" cy="4748741"/>
          </a:xfrm>
        </p:spPr>
        <p:txBody>
          <a:bodyPr>
            <a:normAutofit/>
          </a:bodyPr>
          <a:lstStyle>
            <a:lvl1pPr marL="0" indent="0" algn="ctr">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Tree>
    <p:extLst>
      <p:ext uri="{BB962C8B-B14F-4D97-AF65-F5344CB8AC3E}">
        <p14:creationId xmlns:p14="http://schemas.microsoft.com/office/powerpoint/2010/main" val="138692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lo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47906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 Pictur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589894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 Picture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60991" y="3214394"/>
            <a:ext cx="6554820" cy="595230"/>
          </a:xfrm>
          <a:solidFill>
            <a:srgbClr val="F47920"/>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206286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11"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ea typeface="Verdana" charset="0"/>
                <a:cs typeface="Verdana"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extLst>
      <p:ext uri="{BB962C8B-B14F-4D97-AF65-F5344CB8AC3E}">
        <p14:creationId xmlns:p14="http://schemas.microsoft.com/office/powerpoint/2010/main" val="1753706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67906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Slide 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3050068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721896" y="3132222"/>
            <a:ext cx="4107279" cy="593557"/>
          </a:xfrm>
          <a:solidFill>
            <a:schemeClr val="bg1"/>
          </a:solidFill>
        </p:spPr>
        <p:txBody>
          <a:bodyPr anchor="ctr">
            <a:normAutofit/>
          </a:bodyPr>
          <a:lstStyle>
            <a:lvl1pPr marL="0" indent="0">
              <a:buNone/>
              <a:defRPr sz="2500" baseline="0">
                <a:latin typeface="+mj-lt"/>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12110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 Quote -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041" y="1827566"/>
            <a:ext cx="6732403" cy="4194213"/>
          </a:xfrm>
        </p:spPr>
        <p:txBody>
          <a:bodyPr/>
          <a:lstStyle>
            <a:lvl1pPr marL="0" indent="0">
              <a:buFontTx/>
              <a:buNone/>
              <a:defRPr sz="2400">
                <a:solidFill>
                  <a:schemeClr val="bg1"/>
                </a:solidFill>
              </a:defRPr>
            </a:lvl1pPr>
            <a:lvl2pPr marL="0" indent="0">
              <a:buNone/>
              <a:defRPr sz="1600" i="1">
                <a:solidFill>
                  <a:schemeClr val="bg1"/>
                </a:solidFill>
              </a:defRPr>
            </a:lvl2pPr>
            <a:lvl3pPr>
              <a:defRPr>
                <a:solidFill>
                  <a:schemeClr val="bg1"/>
                </a:solidFill>
              </a:defRPr>
            </a:lvl3pPr>
            <a:lvl4pPr>
              <a:defRPr>
                <a:solidFill>
                  <a:schemeClr val="bg1"/>
                </a:solidFill>
              </a:defRPr>
            </a:lvl4pPr>
            <a:lvl5pPr marL="952476" indent="-237061">
              <a:defRPr>
                <a:solidFill>
                  <a:schemeClr val="bg1"/>
                </a:solidFill>
              </a:defRPr>
            </a:lvl5pPr>
          </a:lstStyle>
          <a:p>
            <a:pPr lvl="0"/>
            <a:r>
              <a:rPr lang="en-US"/>
              <a:t>Edit Master text styles</a:t>
            </a:r>
          </a:p>
          <a:p>
            <a:pPr lvl="1"/>
            <a:r>
              <a:rPr lang="en-US"/>
              <a:t>Second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66213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540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mparis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41FD555-2F82-9747-928C-A3E63261FF2A}" type="slidenum">
              <a:rPr lang="en-US" smtClean="0"/>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888269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16989"/>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067300" y="457201"/>
            <a:ext cx="6900862" cy="51271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526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D41FD555-2F82-9747-928C-A3E63261FF2A}" type="slidenum">
              <a:rPr lang="en-US" smtClean="0"/>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84776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Header - Petrol Blue">
    <p:bg>
      <p:bgPr>
        <a:solidFill>
          <a:srgbClr val="216989"/>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216989"/>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308897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Header - Warm Grey">
    <p:bg>
      <p:bgPr>
        <a:solidFill>
          <a:srgbClr val="4D4D4D"/>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4D4D4D"/>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40378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Header - Deep Red">
    <p:bg>
      <p:bgPr>
        <a:solidFill>
          <a:srgbClr val="DD5A1F"/>
        </a:solid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5360991" y="3214394"/>
            <a:ext cx="6554820" cy="595230"/>
          </a:xfrm>
          <a:solidFill>
            <a:srgbClr val="DD5A1F"/>
          </a:solidFill>
        </p:spPr>
        <p:txBody>
          <a:bodyPr wrap="square" lIns="144000" tIns="93600" rIns="144000" bIns="93600" anchor="b">
            <a:spAutoFit/>
          </a:bodyPr>
          <a:lstStyle>
            <a:lvl1pPr algn="r">
              <a:lnSpc>
                <a:spcPct val="90000"/>
              </a:lnSpc>
              <a:defRPr sz="2933" cap="all">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7122459" y="3809623"/>
            <a:ext cx="4793352" cy="484430"/>
          </a:xfrm>
          <a:solidFill>
            <a:schemeClr val="bg1"/>
          </a:solidFill>
        </p:spPr>
        <p:txBody>
          <a:bodyPr wrap="square" lIns="108000" tIns="93600" rIns="144000" bIns="93600">
            <a:spAutoFit/>
          </a:bodyPr>
          <a:lstStyle>
            <a:lvl1pPr marL="0" indent="0" algn="r">
              <a:buNone/>
              <a:defRPr sz="21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140680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040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F0E47-9145-4B1E-BA8C-E1E0010B02CB}"/>
              </a:ext>
            </a:extLst>
          </p:cNvPr>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294347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black">
          <a:xfrm>
            <a:off x="450205" y="3083653"/>
            <a:ext cx="3227129" cy="69292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latin typeface="Segoe UI Light" panose="020B0502040204020203" pitchFamily="34" charset="0"/>
              </a:endParaRPr>
            </a:p>
          </p:txBody>
        </p:sp>
      </p:grpSp>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latin typeface="Segoe UI Light" panose="020B0502040204020203" pitchFamily="34" charset="0"/>
                <a:cs typeface="Segoe UI" pitchFamily="34" charset="0"/>
              </a:rPr>
              <a:t>© 2015 Microsoft Corporation. All rights reserved. </a:t>
            </a:r>
          </a:p>
        </p:txBody>
      </p:sp>
    </p:spTree>
    <p:extLst>
      <p:ext uri="{BB962C8B-B14F-4D97-AF65-F5344CB8AC3E}">
        <p14:creationId xmlns:p14="http://schemas.microsoft.com/office/powerpoint/2010/main" val="196137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atin typeface="Segoe UI Light" panose="020B0502040204020203" pitchFamily="34" charset="0"/>
              </a:defRPr>
            </a:lvl1pPr>
          </a:lstStyle>
          <a:p>
            <a:fld id="{7F9EB66F-B813-4BA7-A766-6F370A613D30}" type="datetimeFigureOut">
              <a:rPr lang="en-GB" smtClean="0"/>
              <a:pPr/>
              <a:t>15/01/2021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atin typeface="Segoe UI Light" panose="020B0502040204020203" pitchFamily="34" charset="0"/>
              </a:defRPr>
            </a:lvl1pPr>
          </a:lstStyle>
          <a:p>
            <a:endParaRPr lang="en-GB"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Segoe UI Light" panose="020B0502040204020203" pitchFamily="34" charset="0"/>
              </a:defRPr>
            </a:lvl1pPr>
          </a:lstStyle>
          <a:p>
            <a:fld id="{F1926159-2F2F-415D-A4F5-872D9994B133}" type="slidenum">
              <a:rPr lang="en-GB" smtClean="0"/>
              <a:pPr/>
              <a:t>‹#›</a:t>
            </a:fld>
            <a:endParaRPr lang="en-GB" dirty="0"/>
          </a:p>
        </p:txBody>
      </p:sp>
    </p:spTree>
    <p:extLst>
      <p:ext uri="{BB962C8B-B14F-4D97-AF65-F5344CB8AC3E}">
        <p14:creationId xmlns:p14="http://schemas.microsoft.com/office/powerpoint/2010/main" val="18572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ack &amp;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1212352" y="4542834"/>
            <a:ext cx="6185042" cy="1407823"/>
          </a:xfrm>
          <a:solidFill>
            <a:srgbClr val="F47920"/>
          </a:solidFill>
        </p:spPr>
        <p:txBody>
          <a:bodyPr wrap="square" lIns="144000" tIns="93600" rIns="144000" bIns="93600" anchor="ctr">
            <a:spAutoFit/>
          </a:bodyPr>
          <a:lstStyle>
            <a:lvl1pPr algn="l">
              <a:lnSpc>
                <a:spcPct val="90000"/>
              </a:lnSpc>
              <a:defRPr sz="44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3821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 Petrol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41FD555-2F82-9747-928C-A3E63261FF2A}"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2600504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Vertical Photo">
    <p:spTree>
      <p:nvGrpSpPr>
        <p:cNvPr id="1" name=""/>
        <p:cNvGrpSpPr/>
        <p:nvPr/>
      </p:nvGrpSpPr>
      <p:grpSpPr>
        <a:xfrm>
          <a:off x="0" y="0"/>
          <a:ext cx="0" cy="0"/>
          <a:chOff x="0" y="0"/>
          <a:chExt cx="0" cy="0"/>
        </a:xfrm>
      </p:grpSpPr>
      <p:sp>
        <p:nvSpPr>
          <p:cNvPr id="2" name="Title 1"/>
          <p:cNvSpPr>
            <a:spLocks noGrp="1"/>
          </p:cNvSpPr>
          <p:nvPr>
            <p:ph type="title"/>
          </p:nvPr>
        </p:nvSpPr>
        <p:spPr>
          <a:xfrm>
            <a:off x="609602" y="144367"/>
            <a:ext cx="6427141" cy="1143000"/>
          </a:xfrm>
        </p:spPr>
        <p:txBody>
          <a:bodyPr/>
          <a:lstStyle>
            <a:lvl1pPr>
              <a:defRPr>
                <a:solidFill>
                  <a:srgbClr val="216989"/>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600203"/>
            <a:ext cx="6427143" cy="4194213"/>
          </a:xfrm>
        </p:spPr>
        <p:txBody>
          <a:bodyPr/>
          <a:lstStyle>
            <a:lvl5pPr marL="952476" indent="-237061">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3"/>
          </p:nvPr>
        </p:nvSpPr>
        <p:spPr>
          <a:xfrm>
            <a:off x="7581901" y="0"/>
            <a:ext cx="4610100" cy="6858000"/>
          </a:xfrm>
        </p:spPr>
        <p:txBody>
          <a:bodyPr>
            <a:normAutofit/>
          </a:bodyPr>
          <a:lstStyle>
            <a:lvl1pPr algn="ctr">
              <a:defRPr sz="1600"/>
            </a:lvl1pPr>
          </a:lstStyle>
          <a:p>
            <a:r>
              <a:rPr lang="en-US"/>
              <a:t>Click icon to add picture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
        <p:nvSpPr>
          <p:cNvPr id="7" name="Slide Number Placeholder 5"/>
          <p:cNvSpPr>
            <a:spLocks noGrp="1"/>
          </p:cNvSpPr>
          <p:nvPr>
            <p:ph type="sldNum" sz="quarter" idx="12"/>
          </p:nvPr>
        </p:nvSpPr>
        <p:spPr>
          <a:xfrm>
            <a:off x="838200" y="6356349"/>
            <a:ext cx="2743200" cy="365125"/>
          </a:xfrm>
        </p:spPr>
        <p:txBody>
          <a:bodyPr/>
          <a:lstStyle/>
          <a:p>
            <a:fld id="{D41FD555-2F82-9747-928C-A3E63261FF2A}" type="slidenum">
              <a:rPr lang="en-US" smtClean="0"/>
              <a:t>‹#›</a:t>
            </a:fld>
            <a:endParaRPr lang="en-US"/>
          </a:p>
        </p:txBody>
      </p:sp>
    </p:spTree>
    <p:extLst>
      <p:ext uri="{BB962C8B-B14F-4D97-AF65-F5344CB8AC3E}">
        <p14:creationId xmlns:p14="http://schemas.microsoft.com/office/powerpoint/2010/main" val="238320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16989"/>
                </a:solidFill>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D41FD555-2F82-9747-928C-A3E63261FF2A}"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6987" y="5795963"/>
            <a:ext cx="1781175" cy="692679"/>
          </a:xfrm>
          <a:prstGeom prst="rect">
            <a:avLst/>
          </a:prstGeom>
        </p:spPr>
      </p:pic>
    </p:spTree>
    <p:extLst>
      <p:ext uri="{BB962C8B-B14F-4D97-AF65-F5344CB8AC3E}">
        <p14:creationId xmlns:p14="http://schemas.microsoft.com/office/powerpoint/2010/main" val="41169294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theme" Target="../theme/theme2.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73523313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382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FD555-2F82-9747-928C-A3E63261FF2A}" type="slidenum">
              <a:rPr lang="en-US" smtClean="0"/>
              <a:pPr/>
              <a:t>‹#›</a:t>
            </a:fld>
            <a:endParaRPr lang="en-US"/>
          </a:p>
        </p:txBody>
      </p:sp>
    </p:spTree>
    <p:extLst>
      <p:ext uri="{BB962C8B-B14F-4D97-AF65-F5344CB8AC3E}">
        <p14:creationId xmlns:p14="http://schemas.microsoft.com/office/powerpoint/2010/main" val="30510310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Verdana" charset="0"/>
          <a:cs typeface="Verdana"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qlbi.com/training/data-modeling/" TargetMode="External"/><Relationship Id="rId2" Type="http://schemas.openxmlformats.org/officeDocument/2006/relationships/hyperlink" Target="http://amzn.to/2Dv0dTM" TargetMode="Externa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amzn.to/2vUqYCk"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amzn.to/1DhAvvy"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www.linkedin.com/in/kverbeeck/" TargetMode="External"/><Relationship Id="rId2" Type="http://schemas.openxmlformats.org/officeDocument/2006/relationships/hyperlink" Target="https://twitter.com/Ko_Ver"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eg"/><Relationship Id="rId3" Type="http://schemas.openxmlformats.org/officeDocument/2006/relationships/slideLayout" Target="../slideLayouts/slideLayout2.xml"/><Relationship Id="rId7" Type="http://schemas.openxmlformats.org/officeDocument/2006/relationships/image" Target="../media/image17.jpg"/><Relationship Id="rId12" Type="http://schemas.openxmlformats.org/officeDocument/2006/relationships/image" Target="../media/image2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6.emf"/><Relationship Id="rId11" Type="http://schemas.openxmlformats.org/officeDocument/2006/relationships/image" Target="../media/image21.png"/><Relationship Id="rId5" Type="http://schemas.openxmlformats.org/officeDocument/2006/relationships/oleObject" Target="../embeddings/oleObject1.bin"/><Relationship Id="rId15" Type="http://schemas.openxmlformats.org/officeDocument/2006/relationships/image" Target="../media/image25.jpeg"/><Relationship Id="rId10" Type="http://schemas.openxmlformats.org/officeDocument/2006/relationships/image" Target="../media/image20.png"/><Relationship Id="rId4" Type="http://schemas.openxmlformats.org/officeDocument/2006/relationships/notesSlide" Target="../notesSlides/notesSlide3.xml"/><Relationship Id="rId9" Type="http://schemas.openxmlformats.org/officeDocument/2006/relationships/image" Target="../media/image19.jp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352" y="4542834"/>
            <a:ext cx="6185042" cy="1407823"/>
          </a:xfrm>
        </p:spPr>
        <p:txBody>
          <a:bodyPr/>
          <a:lstStyle/>
          <a:p>
            <a:r>
              <a:rPr lang="en-US" dirty="0"/>
              <a:t>SELF-SERVICE BI – </a:t>
            </a:r>
            <a:br>
              <a:rPr lang="en-US" dirty="0"/>
            </a:br>
            <a:r>
              <a:rPr lang="en-US" dirty="0"/>
              <a:t>DATA MODELING</a:t>
            </a:r>
          </a:p>
        </p:txBody>
      </p:sp>
    </p:spTree>
    <p:extLst>
      <p:ext uri="{BB962C8B-B14F-4D97-AF65-F5344CB8AC3E}">
        <p14:creationId xmlns:p14="http://schemas.microsoft.com/office/powerpoint/2010/main" val="8310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87E3-AEDD-4E76-805F-2F6A71ED7275}"/>
              </a:ext>
            </a:extLst>
          </p:cNvPr>
          <p:cNvSpPr>
            <a:spLocks noGrp="1"/>
          </p:cNvSpPr>
          <p:nvPr>
            <p:ph type="title"/>
          </p:nvPr>
        </p:nvSpPr>
        <p:spPr/>
        <p:txBody>
          <a:bodyPr/>
          <a:lstStyle/>
          <a:p>
            <a:endParaRPr lang="en-US"/>
          </a:p>
        </p:txBody>
      </p:sp>
      <p:pic>
        <p:nvPicPr>
          <p:cNvPr id="3074" name="Picture 2" descr="Afbeeldingsresultaat voor car tuning fail">
            <a:extLst>
              <a:ext uri="{FF2B5EF4-FFF2-40B4-BE49-F238E27FC236}">
                <a16:creationId xmlns:a16="http://schemas.microsoft.com/office/drawing/2014/main" id="{8C1BEE13-9FEF-4DE0-A17C-DFBA326CA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78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151112-CF2C-4892-A340-419E77A04209}"/>
              </a:ext>
            </a:extLst>
          </p:cNvPr>
          <p:cNvSpPr>
            <a:spLocks noGrp="1"/>
          </p:cNvSpPr>
          <p:nvPr>
            <p:ph type="body" sz="quarter" idx="10"/>
          </p:nvPr>
        </p:nvSpPr>
        <p:spPr>
          <a:xfrm>
            <a:off x="269240" y="1189177"/>
            <a:ext cx="11653523" cy="3924792"/>
          </a:xfrm>
        </p:spPr>
        <p:txBody>
          <a:bodyPr/>
          <a:lstStyle/>
          <a:p>
            <a:pPr marL="0" indent="0">
              <a:buNone/>
            </a:pPr>
            <a:r>
              <a:rPr lang="en-US" dirty="0"/>
              <a:t>“cheap and easy to use”</a:t>
            </a:r>
          </a:p>
          <a:p>
            <a:pPr marL="0" indent="0">
              <a:buNone/>
            </a:pPr>
            <a:r>
              <a:rPr lang="en-US" dirty="0"/>
              <a:t>“less dependency on IT for reports”</a:t>
            </a:r>
          </a:p>
          <a:p>
            <a:pPr marL="0" indent="0">
              <a:buNone/>
            </a:pPr>
            <a:r>
              <a:rPr lang="en-US" dirty="0"/>
              <a:t>“you can make changes in data model without touching corporate data warehouse”</a:t>
            </a:r>
          </a:p>
          <a:p>
            <a:pPr marL="0" indent="0">
              <a:buNone/>
            </a:pPr>
            <a:r>
              <a:rPr lang="en-US" dirty="0"/>
              <a:t>“easy reports are created very quickly”</a:t>
            </a:r>
          </a:p>
          <a:p>
            <a:pPr marL="0" indent="0">
              <a:buNone/>
            </a:pPr>
            <a:r>
              <a:rPr lang="en-US" dirty="0"/>
              <a:t>“frequent updates + nice features”</a:t>
            </a:r>
          </a:p>
        </p:txBody>
      </p:sp>
      <p:sp>
        <p:nvSpPr>
          <p:cNvPr id="2" name="Title 1">
            <a:extLst>
              <a:ext uri="{FF2B5EF4-FFF2-40B4-BE49-F238E27FC236}">
                <a16:creationId xmlns:a16="http://schemas.microsoft.com/office/drawing/2014/main" id="{F90FA9DB-7F23-4DF6-85E9-FC69DDB8696B}"/>
              </a:ext>
            </a:extLst>
          </p:cNvPr>
          <p:cNvSpPr>
            <a:spLocks noGrp="1"/>
          </p:cNvSpPr>
          <p:nvPr>
            <p:ph type="title"/>
          </p:nvPr>
        </p:nvSpPr>
        <p:spPr/>
        <p:txBody>
          <a:bodyPr/>
          <a:lstStyle/>
          <a:p>
            <a:r>
              <a:rPr lang="en-US" dirty="0"/>
              <a:t>feedback</a:t>
            </a:r>
          </a:p>
        </p:txBody>
      </p:sp>
    </p:spTree>
    <p:extLst>
      <p:ext uri="{BB962C8B-B14F-4D97-AF65-F5344CB8AC3E}">
        <p14:creationId xmlns:p14="http://schemas.microsoft.com/office/powerpoint/2010/main" val="69983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151112-CF2C-4892-A340-419E77A04209}"/>
              </a:ext>
            </a:extLst>
          </p:cNvPr>
          <p:cNvSpPr>
            <a:spLocks noGrp="1"/>
          </p:cNvSpPr>
          <p:nvPr>
            <p:ph type="body" sz="quarter" idx="10"/>
          </p:nvPr>
        </p:nvSpPr>
        <p:spPr>
          <a:xfrm>
            <a:off x="269240" y="1189177"/>
            <a:ext cx="11653523" cy="4347024"/>
          </a:xfrm>
        </p:spPr>
        <p:txBody>
          <a:bodyPr/>
          <a:lstStyle/>
          <a:p>
            <a:pPr marL="0" indent="0">
              <a:buNone/>
            </a:pPr>
            <a:r>
              <a:rPr lang="en-US" dirty="0"/>
              <a:t>“you still have to know the data model. It’s still not easy for the business to get insights”</a:t>
            </a:r>
          </a:p>
          <a:p>
            <a:pPr marL="0" indent="0">
              <a:buNone/>
            </a:pPr>
            <a:r>
              <a:rPr lang="en-US" dirty="0"/>
              <a:t>“we still have to analyze which fields are needed and which aren’t”</a:t>
            </a:r>
          </a:p>
          <a:p>
            <a:pPr marL="0" indent="0">
              <a:buNone/>
            </a:pPr>
            <a:r>
              <a:rPr lang="en-US" dirty="0"/>
              <a:t>“complex reports are still difficult to create”</a:t>
            </a:r>
          </a:p>
          <a:p>
            <a:pPr marL="0" indent="0">
              <a:buNone/>
            </a:pPr>
            <a:r>
              <a:rPr lang="en-US" dirty="0"/>
              <a:t>“it’s not easy to export reports or send them over by e-mail"</a:t>
            </a:r>
          </a:p>
        </p:txBody>
      </p:sp>
      <p:sp>
        <p:nvSpPr>
          <p:cNvPr id="2" name="Title 1">
            <a:extLst>
              <a:ext uri="{FF2B5EF4-FFF2-40B4-BE49-F238E27FC236}">
                <a16:creationId xmlns:a16="http://schemas.microsoft.com/office/drawing/2014/main" id="{F90FA9DB-7F23-4DF6-85E9-FC69DDB8696B}"/>
              </a:ext>
            </a:extLst>
          </p:cNvPr>
          <p:cNvSpPr>
            <a:spLocks noGrp="1"/>
          </p:cNvSpPr>
          <p:nvPr>
            <p:ph type="title"/>
          </p:nvPr>
        </p:nvSpPr>
        <p:spPr/>
        <p:txBody>
          <a:bodyPr/>
          <a:lstStyle/>
          <a:p>
            <a:r>
              <a:rPr lang="en-US" dirty="0"/>
              <a:t>feedback</a:t>
            </a:r>
          </a:p>
        </p:txBody>
      </p:sp>
    </p:spTree>
    <p:extLst>
      <p:ext uri="{BB962C8B-B14F-4D97-AF65-F5344CB8AC3E}">
        <p14:creationId xmlns:p14="http://schemas.microsoft.com/office/powerpoint/2010/main" val="131876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STANTINE horror fantasy occult dark hell apocalyptic wallpaper">
            <a:extLst>
              <a:ext uri="{FF2B5EF4-FFF2-40B4-BE49-F238E27FC236}">
                <a16:creationId xmlns:a16="http://schemas.microsoft.com/office/drawing/2014/main" id="{60277CA3-AC16-46E5-AC49-F701186B54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808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beeldingsresultaat voor excel logo">
            <a:extLst>
              <a:ext uri="{FF2B5EF4-FFF2-40B4-BE49-F238E27FC236}">
                <a16:creationId xmlns:a16="http://schemas.microsoft.com/office/drawing/2014/main" id="{2D84893E-A0D4-4FDB-AE2F-AFA1FE688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917" y="4352544"/>
            <a:ext cx="1471172" cy="144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63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additive="base">
                                        <p:cTn id="7" dur="500" fill="hold"/>
                                        <p:tgtEl>
                                          <p:spTgt spid="3078"/>
                                        </p:tgtEl>
                                        <p:attrNameLst>
                                          <p:attrName>ppt_x</p:attrName>
                                        </p:attrNameLst>
                                      </p:cBhvr>
                                      <p:tavLst>
                                        <p:tav tm="0">
                                          <p:val>
                                            <p:strVal val="#ppt_x"/>
                                          </p:val>
                                        </p:tav>
                                        <p:tav tm="100000">
                                          <p:val>
                                            <p:strVal val="#ppt_x"/>
                                          </p:val>
                                        </p:tav>
                                      </p:tavLst>
                                    </p:anim>
                                    <p:anim calcmode="lin" valueType="num">
                                      <p:cBhvr additive="base">
                                        <p:cTn id="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BCFED6-505E-4537-874F-C9230C404B47}"/>
              </a:ext>
            </a:extLst>
          </p:cNvPr>
          <p:cNvPicPr>
            <a:picLocks noChangeAspect="1"/>
          </p:cNvPicPr>
          <p:nvPr/>
        </p:nvPicPr>
        <p:blipFill>
          <a:blip r:embed="rId3"/>
          <a:stretch>
            <a:fillRect/>
          </a:stretch>
        </p:blipFill>
        <p:spPr>
          <a:xfrm>
            <a:off x="0" y="-137787"/>
            <a:ext cx="12191997" cy="7494163"/>
          </a:xfrm>
          <a:prstGeom prst="rect">
            <a:avLst/>
          </a:prstGeom>
        </p:spPr>
      </p:pic>
      <p:sp>
        <p:nvSpPr>
          <p:cNvPr id="4" name="Text Placeholder 3">
            <a:extLst>
              <a:ext uri="{FF2B5EF4-FFF2-40B4-BE49-F238E27FC236}">
                <a16:creationId xmlns:a16="http://schemas.microsoft.com/office/drawing/2014/main" id="{108C310A-CB1F-4274-BCEB-64EDEDCA34C9}"/>
              </a:ext>
            </a:extLst>
          </p:cNvPr>
          <p:cNvSpPr>
            <a:spLocks noGrp="1"/>
          </p:cNvSpPr>
          <p:nvPr>
            <p:ph type="body" sz="quarter" idx="10"/>
          </p:nvPr>
        </p:nvSpPr>
        <p:spPr>
          <a:xfrm>
            <a:off x="269240" y="1189177"/>
            <a:ext cx="11653523" cy="3381888"/>
          </a:xfrm>
        </p:spPr>
        <p:txBody>
          <a:bodyPr/>
          <a:lstStyle/>
          <a:p>
            <a:pPr marL="0" indent="0">
              <a:buNone/>
            </a:pPr>
            <a:r>
              <a:rPr lang="en-US" dirty="0"/>
              <a:t>report with parameters</a:t>
            </a:r>
          </a:p>
          <a:p>
            <a:pPr marL="0" indent="0">
              <a:buNone/>
            </a:pPr>
            <a:endParaRPr lang="en-US" dirty="0"/>
          </a:p>
          <a:p>
            <a:pPr marL="0" indent="0">
              <a:buNone/>
            </a:pPr>
            <a:r>
              <a:rPr lang="en-US" dirty="0"/>
              <a:t>pivot table in Excel</a:t>
            </a:r>
          </a:p>
          <a:p>
            <a:pPr marL="0" indent="0">
              <a:buNone/>
            </a:pPr>
            <a:endParaRPr lang="en-US" dirty="0"/>
          </a:p>
          <a:p>
            <a:pPr marL="0" indent="0">
              <a:buNone/>
            </a:pPr>
            <a:r>
              <a:rPr lang="en-US" dirty="0"/>
              <a:t>true self-service BI/analytics</a:t>
            </a:r>
          </a:p>
        </p:txBody>
      </p:sp>
      <p:pic>
        <p:nvPicPr>
          <p:cNvPr id="4098" name="Picture 2" descr="Onions, Vegetables, Food, Nutrition, Healthy">
            <a:extLst>
              <a:ext uri="{FF2B5EF4-FFF2-40B4-BE49-F238E27FC236}">
                <a16:creationId xmlns:a16="http://schemas.microsoft.com/office/drawing/2014/main" id="{AEF0B5F6-D467-4222-8E17-58445E22A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227" y="3241207"/>
            <a:ext cx="5268773" cy="361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0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ffet, Dining, Dinner, Lunch, Food, Celebration, Party">
            <a:extLst>
              <a:ext uri="{FF2B5EF4-FFF2-40B4-BE49-F238E27FC236}">
                <a16:creationId xmlns:a16="http://schemas.microsoft.com/office/drawing/2014/main" id="{432C71BB-1E3D-4226-9DA0-E464C134A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ages.unsplash.com/photo-1521805492803-3b9c3792c278?ixlib=rb-0.3.5&amp;ixid=eyJhcHBfaWQiOjEyMDd9&amp;s=960fa1b215ed965bd4184bdfc9a2ed59&amp;dpr=1&amp;auto=format&amp;fit=crop&amp;w=1000&amp;q=80&amp;cs=tinysrgb">
            <a:extLst>
              <a:ext uri="{FF2B5EF4-FFF2-40B4-BE49-F238E27FC236}">
                <a16:creationId xmlns:a16="http://schemas.microsoft.com/office/drawing/2014/main" id="{3CB96DA5-AD4F-49E1-A1FB-8FA2879CCB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676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B9B78D-542F-408C-8AFD-04397FB958F2}"/>
              </a:ext>
            </a:extLst>
          </p:cNvPr>
          <p:cNvSpPr>
            <a:spLocks noGrp="1"/>
          </p:cNvSpPr>
          <p:nvPr>
            <p:ph type="title"/>
          </p:nvPr>
        </p:nvSpPr>
        <p:spPr/>
        <p:txBody>
          <a:bodyPr/>
          <a:lstStyle/>
          <a:p>
            <a:r>
              <a:rPr lang="en-US" dirty="0">
                <a:solidFill>
                  <a:schemeClr val="bg1"/>
                </a:solidFill>
              </a:rPr>
              <a:t>data modeling 101</a:t>
            </a:r>
          </a:p>
        </p:txBody>
      </p:sp>
    </p:spTree>
    <p:extLst>
      <p:ext uri="{BB962C8B-B14F-4D97-AF65-F5344CB8AC3E}">
        <p14:creationId xmlns:p14="http://schemas.microsoft.com/office/powerpoint/2010/main" val="145406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6C18-10B2-4735-A233-AB181CB1556A}"/>
              </a:ext>
            </a:extLst>
          </p:cNvPr>
          <p:cNvSpPr>
            <a:spLocks noGrp="1"/>
          </p:cNvSpPr>
          <p:nvPr>
            <p:ph type="title"/>
          </p:nvPr>
        </p:nvSpPr>
        <p:spPr>
          <a:xfrm>
            <a:off x="2638877" y="2329493"/>
            <a:ext cx="6855851" cy="899665"/>
          </a:xfrm>
        </p:spPr>
        <p:txBody>
          <a:bodyPr/>
          <a:lstStyle/>
          <a:p>
            <a:r>
              <a:rPr lang="en-US" dirty="0"/>
              <a:t>a good data model will make querying and writing calculations easier</a:t>
            </a:r>
          </a:p>
        </p:txBody>
      </p:sp>
    </p:spTree>
    <p:extLst>
      <p:ext uri="{BB962C8B-B14F-4D97-AF65-F5344CB8AC3E}">
        <p14:creationId xmlns:p14="http://schemas.microsoft.com/office/powerpoint/2010/main" val="234485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6C18-10B2-4735-A233-AB181CB1556A}"/>
              </a:ext>
            </a:extLst>
          </p:cNvPr>
          <p:cNvSpPr>
            <a:spLocks noGrp="1"/>
          </p:cNvSpPr>
          <p:nvPr>
            <p:ph type="title"/>
          </p:nvPr>
        </p:nvSpPr>
        <p:spPr>
          <a:xfrm>
            <a:off x="3786024" y="2874549"/>
            <a:ext cx="5259121" cy="899665"/>
          </a:xfrm>
        </p:spPr>
        <p:txBody>
          <a:bodyPr/>
          <a:lstStyle/>
          <a:p>
            <a:r>
              <a:rPr lang="en-US" dirty="0"/>
              <a:t>data modeling 101</a:t>
            </a:r>
          </a:p>
        </p:txBody>
      </p:sp>
    </p:spTree>
    <p:extLst>
      <p:ext uri="{BB962C8B-B14F-4D97-AF65-F5344CB8AC3E}">
        <p14:creationId xmlns:p14="http://schemas.microsoft.com/office/powerpoint/2010/main" val="5292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672D2D-DD5F-416F-B81E-E616AEF33232}"/>
              </a:ext>
            </a:extLst>
          </p:cNvPr>
          <p:cNvSpPr>
            <a:spLocks noGrp="1"/>
          </p:cNvSpPr>
          <p:nvPr>
            <p:ph type="body" sz="quarter" idx="10"/>
          </p:nvPr>
        </p:nvSpPr>
        <p:spPr>
          <a:xfrm>
            <a:off x="269240" y="1189177"/>
            <a:ext cx="11653523" cy="4709046"/>
          </a:xfrm>
        </p:spPr>
        <p:txBody>
          <a:bodyPr/>
          <a:lstStyle/>
          <a:p>
            <a:pPr marL="0" indent="0">
              <a:buNone/>
            </a:pPr>
            <a:r>
              <a:rPr lang="en-US" dirty="0"/>
              <a:t>easy to model</a:t>
            </a:r>
          </a:p>
          <a:p>
            <a:pPr marL="0" indent="0">
              <a:buNone/>
            </a:pPr>
            <a:endParaRPr lang="en-US" dirty="0"/>
          </a:p>
          <a:p>
            <a:pPr marL="0" indent="0">
              <a:buNone/>
            </a:pPr>
            <a:r>
              <a:rPr lang="en-US" dirty="0"/>
              <a:t>only one granularity possible</a:t>
            </a:r>
          </a:p>
          <a:p>
            <a:pPr marL="0" indent="0">
              <a:buNone/>
            </a:pPr>
            <a:endParaRPr lang="en-US" dirty="0"/>
          </a:p>
          <a:p>
            <a:pPr marL="0" indent="0">
              <a:buNone/>
            </a:pPr>
            <a:r>
              <a:rPr lang="en-US" dirty="0"/>
              <a:t>not ideal for performance</a:t>
            </a:r>
          </a:p>
          <a:p>
            <a:pPr marL="0" indent="0">
              <a:buNone/>
            </a:pPr>
            <a:endParaRPr lang="en-US" dirty="0"/>
          </a:p>
          <a:p>
            <a:pPr marL="0" indent="0">
              <a:buNone/>
            </a:pPr>
            <a:r>
              <a:rPr lang="en-US" dirty="0"/>
              <a:t>what if you want to add data later on?</a:t>
            </a:r>
          </a:p>
        </p:txBody>
      </p:sp>
      <p:sp>
        <p:nvSpPr>
          <p:cNvPr id="3" name="Title 2">
            <a:extLst>
              <a:ext uri="{FF2B5EF4-FFF2-40B4-BE49-F238E27FC236}">
                <a16:creationId xmlns:a16="http://schemas.microsoft.com/office/drawing/2014/main" id="{DE039D38-5775-490C-89F9-A0E1FF37E2A8}"/>
              </a:ext>
            </a:extLst>
          </p:cNvPr>
          <p:cNvSpPr>
            <a:spLocks noGrp="1"/>
          </p:cNvSpPr>
          <p:nvPr>
            <p:ph type="title"/>
          </p:nvPr>
        </p:nvSpPr>
        <p:spPr/>
        <p:txBody>
          <a:bodyPr/>
          <a:lstStyle/>
          <a:p>
            <a:r>
              <a:rPr lang="en-US" dirty="0"/>
              <a:t>one big table approach</a:t>
            </a:r>
          </a:p>
        </p:txBody>
      </p:sp>
      <p:sp>
        <p:nvSpPr>
          <p:cNvPr id="5" name="Rectangle 4">
            <a:extLst>
              <a:ext uri="{FF2B5EF4-FFF2-40B4-BE49-F238E27FC236}">
                <a16:creationId xmlns:a16="http://schemas.microsoft.com/office/drawing/2014/main" id="{800060DA-7381-494D-B936-4A9F762F88AC}"/>
              </a:ext>
            </a:extLst>
          </p:cNvPr>
          <p:cNvSpPr/>
          <p:nvPr/>
        </p:nvSpPr>
        <p:spPr>
          <a:xfrm>
            <a:off x="9889038" y="289512"/>
            <a:ext cx="569387" cy="5386090"/>
          </a:xfrm>
          <a:prstGeom prst="rect">
            <a:avLst/>
          </a:prstGeom>
          <a:noFill/>
        </p:spPr>
        <p:txBody>
          <a:bodyPr wrap="square" lIns="91440" tIns="45720" rIns="91440" bIns="45720">
            <a:spAutoFit/>
          </a:bodyPr>
          <a:lstStyle/>
          <a:p>
            <a:pPr algn="ctr"/>
            <a:r>
              <a:rPr lang="en-US" sz="34400" b="1" dirty="0">
                <a:ln w="22225">
                  <a:solidFill>
                    <a:schemeClr val="accent2"/>
                  </a:solidFill>
                  <a:prstDash val="solid"/>
                </a:ln>
                <a:solidFill>
                  <a:schemeClr val="accent2">
                    <a:lumMod val="40000"/>
                    <a:lumOff val="60000"/>
                  </a:schemeClr>
                </a:solidFill>
                <a:latin typeface="Bernard MT Condensed" panose="02050806060905020404" pitchFamily="18" charset="0"/>
              </a:rPr>
              <a:t>1</a:t>
            </a:r>
            <a:endParaRPr lang="en-US" sz="16600" b="1" dirty="0">
              <a:ln w="22225">
                <a:solidFill>
                  <a:schemeClr val="accent2"/>
                </a:solidFill>
                <a:prstDash val="solid"/>
              </a:ln>
              <a:solidFill>
                <a:schemeClr val="accent2">
                  <a:lumMod val="40000"/>
                  <a:lumOff val="60000"/>
                </a:schemeClr>
              </a:solidFill>
              <a:latin typeface="Bernard MT Condensed" panose="02050806060905020404" pitchFamily="18" charset="0"/>
            </a:endParaRPr>
          </a:p>
        </p:txBody>
      </p:sp>
    </p:spTree>
    <p:extLst>
      <p:ext uri="{BB962C8B-B14F-4D97-AF65-F5344CB8AC3E}">
        <p14:creationId xmlns:p14="http://schemas.microsoft.com/office/powerpoint/2010/main" val="344856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1896" y="3132222"/>
            <a:ext cx="5727672" cy="842370"/>
          </a:xfrm>
        </p:spPr>
        <p:txBody>
          <a:bodyPr>
            <a:noAutofit/>
          </a:bodyPr>
          <a:lstStyle/>
          <a:p>
            <a:r>
              <a:rPr lang="en-US" dirty="0"/>
              <a:t>SELF-SERVICE BI</a:t>
            </a:r>
            <a:br>
              <a:rPr lang="en-US" dirty="0"/>
            </a:br>
            <a:r>
              <a:rPr lang="en-US" dirty="0"/>
              <a:t>WHY DATA MODELING IS STILL IMPORTANT</a:t>
            </a:r>
          </a:p>
        </p:txBody>
      </p:sp>
    </p:spTree>
    <p:extLst>
      <p:ext uri="{BB962C8B-B14F-4D97-AF65-F5344CB8AC3E}">
        <p14:creationId xmlns:p14="http://schemas.microsoft.com/office/powerpoint/2010/main" val="20873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2F7C0B-422E-4FF0-A250-D3BBC706C6AF}"/>
              </a:ext>
            </a:extLst>
          </p:cNvPr>
          <p:cNvSpPr>
            <a:spLocks noGrp="1"/>
          </p:cNvSpPr>
          <p:nvPr>
            <p:ph type="body" sz="quarter" idx="10"/>
          </p:nvPr>
        </p:nvSpPr>
        <p:spPr>
          <a:xfrm>
            <a:off x="269240" y="1189177"/>
            <a:ext cx="11653523" cy="4587153"/>
          </a:xfrm>
        </p:spPr>
        <p:txBody>
          <a:bodyPr/>
          <a:lstStyle/>
          <a:p>
            <a:pPr marL="0" indent="0">
              <a:buNone/>
            </a:pPr>
            <a:r>
              <a:rPr lang="en-US" dirty="0"/>
              <a:t>process of restructuring data to</a:t>
            </a:r>
          </a:p>
          <a:p>
            <a:pPr marL="0" indent="0">
              <a:buNone/>
            </a:pPr>
            <a:r>
              <a:rPr lang="en-US" dirty="0"/>
              <a:t>	</a:t>
            </a:r>
            <a:r>
              <a:rPr lang="en-US" sz="3200" dirty="0"/>
              <a:t>reduce data redundancy</a:t>
            </a:r>
          </a:p>
          <a:p>
            <a:pPr marL="0" indent="0">
              <a:buNone/>
            </a:pPr>
            <a:r>
              <a:rPr lang="en-US" sz="3200" dirty="0"/>
              <a:t>	improve data integrity</a:t>
            </a:r>
          </a:p>
          <a:p>
            <a:pPr marL="0" indent="0">
              <a:buNone/>
            </a:pPr>
            <a:endParaRPr lang="en-US" dirty="0"/>
          </a:p>
          <a:p>
            <a:pPr marL="0" indent="0">
              <a:buNone/>
            </a:pPr>
            <a:r>
              <a:rPr lang="en-US" dirty="0"/>
              <a:t>typically 3</a:t>
            </a:r>
            <a:r>
              <a:rPr lang="en-US" baseline="30000" dirty="0"/>
              <a:t>rd</a:t>
            </a:r>
            <a:r>
              <a:rPr lang="en-US" dirty="0"/>
              <a:t> Normal Form is used</a:t>
            </a:r>
          </a:p>
          <a:p>
            <a:pPr marL="0" indent="0">
              <a:buNone/>
            </a:pPr>
            <a:endParaRPr lang="en-US" dirty="0"/>
          </a:p>
          <a:p>
            <a:pPr marL="0" indent="0">
              <a:buNone/>
            </a:pPr>
            <a:r>
              <a:rPr lang="en-US" dirty="0"/>
              <a:t>fast for updates and inserts</a:t>
            </a:r>
          </a:p>
        </p:txBody>
      </p:sp>
      <p:sp>
        <p:nvSpPr>
          <p:cNvPr id="2" name="Title 1">
            <a:extLst>
              <a:ext uri="{FF2B5EF4-FFF2-40B4-BE49-F238E27FC236}">
                <a16:creationId xmlns:a16="http://schemas.microsoft.com/office/drawing/2014/main" id="{05B68073-B2A5-412B-A2D9-3928B7245F14}"/>
              </a:ext>
            </a:extLst>
          </p:cNvPr>
          <p:cNvSpPr>
            <a:spLocks noGrp="1"/>
          </p:cNvSpPr>
          <p:nvPr>
            <p:ph type="title"/>
          </p:nvPr>
        </p:nvSpPr>
        <p:spPr/>
        <p:txBody>
          <a:bodyPr/>
          <a:lstStyle/>
          <a:p>
            <a:r>
              <a:rPr lang="en-US" dirty="0"/>
              <a:t>normalization</a:t>
            </a:r>
          </a:p>
        </p:txBody>
      </p:sp>
    </p:spTree>
    <p:extLst>
      <p:ext uri="{BB962C8B-B14F-4D97-AF65-F5344CB8AC3E}">
        <p14:creationId xmlns:p14="http://schemas.microsoft.com/office/powerpoint/2010/main" val="189074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454D-9F49-408C-9868-35A43447EF72}"/>
              </a:ext>
            </a:extLst>
          </p:cNvPr>
          <p:cNvSpPr>
            <a:spLocks noGrp="1"/>
          </p:cNvSpPr>
          <p:nvPr>
            <p:ph type="title"/>
          </p:nvPr>
        </p:nvSpPr>
        <p:spPr/>
        <p:txBody>
          <a:bodyPr/>
          <a:lstStyle/>
          <a:p>
            <a:endParaRPr lang="en-US"/>
          </a:p>
        </p:txBody>
      </p:sp>
      <p:pic>
        <p:nvPicPr>
          <p:cNvPr id="7170" name="Picture 2" descr="Afbeeldingsresultaat voor adventureworks schema diagram">
            <a:extLst>
              <a:ext uri="{FF2B5EF4-FFF2-40B4-BE49-F238E27FC236}">
                <a16:creationId xmlns:a16="http://schemas.microsoft.com/office/drawing/2014/main" id="{34CC6A40-9AE9-4EF7-952F-82A87B262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1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9E7F65-1BAE-460E-81CB-FF84E31BDA94}"/>
              </a:ext>
            </a:extLst>
          </p:cNvPr>
          <p:cNvSpPr>
            <a:spLocks noGrp="1"/>
          </p:cNvSpPr>
          <p:nvPr>
            <p:ph type="body" sz="quarter" idx="10"/>
          </p:nvPr>
        </p:nvSpPr>
        <p:spPr>
          <a:xfrm>
            <a:off x="269240" y="1189177"/>
            <a:ext cx="11653523" cy="5128840"/>
          </a:xfrm>
        </p:spPr>
        <p:txBody>
          <a:bodyPr/>
          <a:lstStyle/>
          <a:p>
            <a:pPr marL="0" indent="0">
              <a:buNone/>
            </a:pPr>
            <a:r>
              <a:rPr lang="en-US" dirty="0"/>
              <a:t>hard to query the model</a:t>
            </a:r>
          </a:p>
          <a:p>
            <a:pPr marL="0" indent="0">
              <a:buNone/>
            </a:pPr>
            <a:r>
              <a:rPr lang="en-US" dirty="0"/>
              <a:t>	</a:t>
            </a:r>
            <a:r>
              <a:rPr lang="en-US" sz="3200" dirty="0"/>
              <a:t>performance</a:t>
            </a:r>
          </a:p>
          <a:p>
            <a:pPr marL="0" indent="0">
              <a:buNone/>
            </a:pPr>
            <a:r>
              <a:rPr lang="en-US" sz="3200" dirty="0"/>
              <a:t>	complicated DAX</a:t>
            </a:r>
          </a:p>
          <a:p>
            <a:pPr marL="0" indent="0">
              <a:buNone/>
            </a:pPr>
            <a:endParaRPr lang="en-US" sz="3200" dirty="0"/>
          </a:p>
          <a:p>
            <a:pPr marL="0" indent="0">
              <a:buNone/>
            </a:pPr>
            <a:r>
              <a:rPr lang="en-US" dirty="0"/>
              <a:t>can introduce ambiguity in the model</a:t>
            </a:r>
          </a:p>
          <a:p>
            <a:pPr marL="0" indent="0">
              <a:buNone/>
            </a:pPr>
            <a:endParaRPr lang="en-US" dirty="0"/>
          </a:p>
          <a:p>
            <a:pPr marL="0" indent="0">
              <a:buNone/>
            </a:pPr>
            <a:endParaRPr lang="en-US" dirty="0"/>
          </a:p>
          <a:p>
            <a:pPr marL="0" indent="0">
              <a:buNone/>
            </a:pPr>
            <a:r>
              <a:rPr lang="en-US" dirty="0">
                <a:sym typeface="Wingdings" panose="05000000000000000000" pitchFamily="2" charset="2"/>
              </a:rPr>
              <a:t> often used in your source databases</a:t>
            </a:r>
            <a:endParaRPr lang="en-US" dirty="0"/>
          </a:p>
        </p:txBody>
      </p:sp>
      <p:sp>
        <p:nvSpPr>
          <p:cNvPr id="3" name="Title 2">
            <a:extLst>
              <a:ext uri="{FF2B5EF4-FFF2-40B4-BE49-F238E27FC236}">
                <a16:creationId xmlns:a16="http://schemas.microsoft.com/office/drawing/2014/main" id="{D010E7FC-4D14-4959-B303-F54C9B4A3233}"/>
              </a:ext>
            </a:extLst>
          </p:cNvPr>
          <p:cNvSpPr>
            <a:spLocks noGrp="1"/>
          </p:cNvSpPr>
          <p:nvPr>
            <p:ph type="title"/>
          </p:nvPr>
        </p:nvSpPr>
        <p:spPr/>
        <p:txBody>
          <a:bodyPr/>
          <a:lstStyle/>
          <a:p>
            <a:r>
              <a:rPr lang="en-US" dirty="0"/>
              <a:t>problems with normalization</a:t>
            </a:r>
          </a:p>
        </p:txBody>
      </p:sp>
    </p:spTree>
    <p:extLst>
      <p:ext uri="{BB962C8B-B14F-4D97-AF65-F5344CB8AC3E}">
        <p14:creationId xmlns:p14="http://schemas.microsoft.com/office/powerpoint/2010/main" val="321811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752D-41C3-47D5-89C2-A4094B48C15A}"/>
              </a:ext>
            </a:extLst>
          </p:cNvPr>
          <p:cNvSpPr>
            <a:spLocks noGrp="1"/>
          </p:cNvSpPr>
          <p:nvPr>
            <p:ph type="title"/>
          </p:nvPr>
        </p:nvSpPr>
        <p:spPr>
          <a:xfrm>
            <a:off x="269240" y="289512"/>
            <a:ext cx="11655840" cy="899665"/>
          </a:xfrm>
        </p:spPr>
        <p:txBody>
          <a:bodyPr/>
          <a:lstStyle/>
          <a:p>
            <a:r>
              <a:rPr lang="en-US" sz="28700" dirty="0"/>
              <a:t>DEMO</a:t>
            </a:r>
            <a:br>
              <a:rPr lang="en-US" sz="4000" dirty="0"/>
            </a:br>
            <a:r>
              <a:rPr lang="en-US" sz="4000" dirty="0"/>
              <a:t>  downside of OBT &amp; normalization</a:t>
            </a:r>
            <a:endParaRPr lang="en-US" sz="28700" dirty="0"/>
          </a:p>
        </p:txBody>
      </p:sp>
    </p:spTree>
    <p:extLst>
      <p:ext uri="{BB962C8B-B14F-4D97-AF65-F5344CB8AC3E}">
        <p14:creationId xmlns:p14="http://schemas.microsoft.com/office/powerpoint/2010/main" val="2784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CEEFE9-3049-4039-B08C-2BCB61974A7F}"/>
              </a:ext>
            </a:extLst>
          </p:cNvPr>
          <p:cNvSpPr>
            <a:spLocks noGrp="1"/>
          </p:cNvSpPr>
          <p:nvPr>
            <p:ph type="body" sz="quarter" idx="10"/>
          </p:nvPr>
        </p:nvSpPr>
        <p:spPr>
          <a:xfrm>
            <a:off x="269240" y="1189177"/>
            <a:ext cx="11653523" cy="3381888"/>
          </a:xfrm>
        </p:spPr>
        <p:txBody>
          <a:bodyPr/>
          <a:lstStyle/>
          <a:p>
            <a:pPr marL="0" indent="0">
              <a:buNone/>
            </a:pPr>
            <a:r>
              <a:rPr lang="en-US" dirty="0" err="1"/>
              <a:t>denormalize</a:t>
            </a:r>
            <a:r>
              <a:rPr lang="en-US" dirty="0"/>
              <a:t> data</a:t>
            </a:r>
          </a:p>
          <a:p>
            <a:pPr marL="0" indent="0">
              <a:buNone/>
            </a:pPr>
            <a:endParaRPr lang="en-US" dirty="0"/>
          </a:p>
          <a:p>
            <a:pPr marL="0" indent="0">
              <a:buNone/>
            </a:pPr>
            <a:r>
              <a:rPr lang="en-US" dirty="0"/>
              <a:t>facts &amp; dimensions</a:t>
            </a:r>
          </a:p>
          <a:p>
            <a:pPr marL="0" indent="0">
              <a:buNone/>
            </a:pPr>
            <a:endParaRPr lang="en-US" dirty="0"/>
          </a:p>
          <a:p>
            <a:pPr marL="0" indent="0">
              <a:buNone/>
            </a:pPr>
            <a:r>
              <a:rPr lang="en-US" dirty="0"/>
              <a:t>use dimensions to link fact tables together</a:t>
            </a:r>
          </a:p>
        </p:txBody>
      </p:sp>
      <p:sp>
        <p:nvSpPr>
          <p:cNvPr id="2" name="Title 1">
            <a:extLst>
              <a:ext uri="{FF2B5EF4-FFF2-40B4-BE49-F238E27FC236}">
                <a16:creationId xmlns:a16="http://schemas.microsoft.com/office/drawing/2014/main" id="{0616CB7C-B287-4F3E-A0AF-AB4B6BE3BEE6}"/>
              </a:ext>
            </a:extLst>
          </p:cNvPr>
          <p:cNvSpPr>
            <a:spLocks noGrp="1"/>
          </p:cNvSpPr>
          <p:nvPr>
            <p:ph type="title"/>
          </p:nvPr>
        </p:nvSpPr>
        <p:spPr/>
        <p:txBody>
          <a:bodyPr/>
          <a:lstStyle/>
          <a:p>
            <a:r>
              <a:rPr lang="en-US" dirty="0"/>
              <a:t>dimensional modeling</a:t>
            </a:r>
          </a:p>
        </p:txBody>
      </p:sp>
    </p:spTree>
    <p:extLst>
      <p:ext uri="{BB962C8B-B14F-4D97-AF65-F5344CB8AC3E}">
        <p14:creationId xmlns:p14="http://schemas.microsoft.com/office/powerpoint/2010/main" val="385443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2493D8-A516-4F91-9EA5-A675E543238E}"/>
              </a:ext>
            </a:extLst>
          </p:cNvPr>
          <p:cNvSpPr>
            <a:spLocks noGrp="1"/>
          </p:cNvSpPr>
          <p:nvPr>
            <p:ph type="body" sz="quarter" idx="10"/>
          </p:nvPr>
        </p:nvSpPr>
        <p:spPr>
          <a:xfrm>
            <a:off x="269240" y="1189177"/>
            <a:ext cx="11653523" cy="3381888"/>
          </a:xfrm>
        </p:spPr>
        <p:txBody>
          <a:bodyPr/>
          <a:lstStyle/>
          <a:p>
            <a:pPr marL="0" indent="0">
              <a:buNone/>
            </a:pPr>
            <a:r>
              <a:rPr lang="en-US" dirty="0"/>
              <a:t>descriptive data</a:t>
            </a:r>
          </a:p>
          <a:p>
            <a:pPr marL="0" indent="0">
              <a:buNone/>
            </a:pPr>
            <a:r>
              <a:rPr lang="en-US" dirty="0"/>
              <a:t>typically a lot of columns</a:t>
            </a:r>
          </a:p>
          <a:p>
            <a:pPr marL="0" indent="0">
              <a:buNone/>
            </a:pPr>
            <a:r>
              <a:rPr lang="en-US" dirty="0"/>
              <a:t>number of rows are typically lower (10s to 1000s)</a:t>
            </a:r>
          </a:p>
          <a:p>
            <a:pPr marL="0" indent="0">
              <a:buNone/>
            </a:pPr>
            <a:endParaRPr lang="en-US" dirty="0"/>
          </a:p>
          <a:p>
            <a:pPr marL="0" indent="0">
              <a:buNone/>
            </a:pPr>
            <a:r>
              <a:rPr lang="en-US" dirty="0"/>
              <a:t>e.g. time, product, customer, employee</a:t>
            </a:r>
          </a:p>
        </p:txBody>
      </p:sp>
      <p:sp>
        <p:nvSpPr>
          <p:cNvPr id="3" name="Title 2">
            <a:extLst>
              <a:ext uri="{FF2B5EF4-FFF2-40B4-BE49-F238E27FC236}">
                <a16:creationId xmlns:a16="http://schemas.microsoft.com/office/drawing/2014/main" id="{32D8A82E-5E6A-4B36-874E-45FF03D9DDE6}"/>
              </a:ext>
            </a:extLst>
          </p:cNvPr>
          <p:cNvSpPr>
            <a:spLocks noGrp="1"/>
          </p:cNvSpPr>
          <p:nvPr>
            <p:ph type="title"/>
          </p:nvPr>
        </p:nvSpPr>
        <p:spPr/>
        <p:txBody>
          <a:bodyPr/>
          <a:lstStyle/>
          <a:p>
            <a:r>
              <a:rPr lang="en-US" dirty="0"/>
              <a:t>dimension</a:t>
            </a:r>
          </a:p>
        </p:txBody>
      </p:sp>
    </p:spTree>
    <p:extLst>
      <p:ext uri="{BB962C8B-B14F-4D97-AF65-F5344CB8AC3E}">
        <p14:creationId xmlns:p14="http://schemas.microsoft.com/office/powerpoint/2010/main" val="2306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D66AD-25A9-49E9-B6A7-5A67F4DAEC1C}"/>
              </a:ext>
            </a:extLst>
          </p:cNvPr>
          <p:cNvPicPr>
            <a:picLocks noChangeAspect="1"/>
          </p:cNvPicPr>
          <p:nvPr/>
        </p:nvPicPr>
        <p:blipFill>
          <a:blip r:embed="rId2"/>
          <a:stretch>
            <a:fillRect/>
          </a:stretch>
        </p:blipFill>
        <p:spPr>
          <a:xfrm>
            <a:off x="745075" y="306838"/>
            <a:ext cx="4070765" cy="6273669"/>
          </a:xfrm>
          <a:prstGeom prst="rect">
            <a:avLst/>
          </a:prstGeom>
        </p:spPr>
      </p:pic>
      <p:graphicFrame>
        <p:nvGraphicFramePr>
          <p:cNvPr id="4" name="Table 3">
            <a:extLst>
              <a:ext uri="{FF2B5EF4-FFF2-40B4-BE49-F238E27FC236}">
                <a16:creationId xmlns:a16="http://schemas.microsoft.com/office/drawing/2014/main" id="{5C88F558-80E4-4CE6-A997-5B0823D7D511}"/>
              </a:ext>
            </a:extLst>
          </p:cNvPr>
          <p:cNvGraphicFramePr>
            <a:graphicFrameLocks noGrp="1"/>
          </p:cNvGraphicFramePr>
          <p:nvPr>
            <p:extLst>
              <p:ext uri="{D42A27DB-BD31-4B8C-83A1-F6EECF244321}">
                <p14:modId xmlns:p14="http://schemas.microsoft.com/office/powerpoint/2010/main" val="2284664381"/>
              </p:ext>
            </p:extLst>
          </p:nvPr>
        </p:nvGraphicFramePr>
        <p:xfrm>
          <a:off x="3897376" y="1920010"/>
          <a:ext cx="8128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851879397"/>
                    </a:ext>
                  </a:extLst>
                </a:gridCol>
                <a:gridCol w="1016000">
                  <a:extLst>
                    <a:ext uri="{9D8B030D-6E8A-4147-A177-3AD203B41FA5}">
                      <a16:colId xmlns:a16="http://schemas.microsoft.com/office/drawing/2014/main" val="2653640790"/>
                    </a:ext>
                  </a:extLst>
                </a:gridCol>
                <a:gridCol w="1016000">
                  <a:extLst>
                    <a:ext uri="{9D8B030D-6E8A-4147-A177-3AD203B41FA5}">
                      <a16:colId xmlns:a16="http://schemas.microsoft.com/office/drawing/2014/main" val="167648695"/>
                    </a:ext>
                  </a:extLst>
                </a:gridCol>
                <a:gridCol w="1016000">
                  <a:extLst>
                    <a:ext uri="{9D8B030D-6E8A-4147-A177-3AD203B41FA5}">
                      <a16:colId xmlns:a16="http://schemas.microsoft.com/office/drawing/2014/main" val="3629304030"/>
                    </a:ext>
                  </a:extLst>
                </a:gridCol>
                <a:gridCol w="1016000">
                  <a:extLst>
                    <a:ext uri="{9D8B030D-6E8A-4147-A177-3AD203B41FA5}">
                      <a16:colId xmlns:a16="http://schemas.microsoft.com/office/drawing/2014/main" val="3142592797"/>
                    </a:ext>
                  </a:extLst>
                </a:gridCol>
                <a:gridCol w="1016000">
                  <a:extLst>
                    <a:ext uri="{9D8B030D-6E8A-4147-A177-3AD203B41FA5}">
                      <a16:colId xmlns:a16="http://schemas.microsoft.com/office/drawing/2014/main" val="2740910544"/>
                    </a:ext>
                  </a:extLst>
                </a:gridCol>
                <a:gridCol w="1016000">
                  <a:extLst>
                    <a:ext uri="{9D8B030D-6E8A-4147-A177-3AD203B41FA5}">
                      <a16:colId xmlns:a16="http://schemas.microsoft.com/office/drawing/2014/main" val="3396409747"/>
                    </a:ext>
                  </a:extLst>
                </a:gridCol>
                <a:gridCol w="1016000">
                  <a:extLst>
                    <a:ext uri="{9D8B030D-6E8A-4147-A177-3AD203B41FA5}">
                      <a16:colId xmlns:a16="http://schemas.microsoft.com/office/drawing/2014/main" val="4144244574"/>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275096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3607774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4377081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89733708"/>
                  </a:ext>
                </a:extLst>
              </a:tr>
            </a:tbl>
          </a:graphicData>
        </a:graphic>
      </p:graphicFrame>
    </p:spTree>
    <p:extLst>
      <p:ext uri="{BB962C8B-B14F-4D97-AF65-F5344CB8AC3E}">
        <p14:creationId xmlns:p14="http://schemas.microsoft.com/office/powerpoint/2010/main" val="6290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2493D8-A516-4F91-9EA5-A675E543238E}"/>
              </a:ext>
            </a:extLst>
          </p:cNvPr>
          <p:cNvSpPr>
            <a:spLocks noGrp="1"/>
          </p:cNvSpPr>
          <p:nvPr>
            <p:ph type="body" sz="quarter" idx="10"/>
          </p:nvPr>
        </p:nvSpPr>
        <p:spPr>
          <a:xfrm>
            <a:off x="269240" y="1189177"/>
            <a:ext cx="11653523" cy="3381888"/>
          </a:xfrm>
        </p:spPr>
        <p:txBody>
          <a:bodyPr/>
          <a:lstStyle/>
          <a:p>
            <a:pPr marL="0" indent="0">
              <a:buNone/>
            </a:pPr>
            <a:r>
              <a:rPr lang="en-US" dirty="0"/>
              <a:t>stores the measurements of a business process</a:t>
            </a:r>
          </a:p>
          <a:p>
            <a:pPr marL="0" indent="0">
              <a:buNone/>
            </a:pPr>
            <a:r>
              <a:rPr lang="en-US" dirty="0"/>
              <a:t>number of columns typically lower than dimension</a:t>
            </a:r>
          </a:p>
          <a:p>
            <a:pPr marL="0" indent="0">
              <a:buNone/>
            </a:pPr>
            <a:r>
              <a:rPr lang="en-US" dirty="0"/>
              <a:t>lots of rows</a:t>
            </a:r>
          </a:p>
          <a:p>
            <a:pPr marL="0" indent="0">
              <a:buNone/>
            </a:pPr>
            <a:endParaRPr lang="en-US" dirty="0"/>
          </a:p>
          <a:p>
            <a:pPr marL="0" indent="0">
              <a:buNone/>
            </a:pPr>
            <a:r>
              <a:rPr lang="en-US" dirty="0"/>
              <a:t>e.g. sales, accounts receivable, inventory, interactions</a:t>
            </a:r>
          </a:p>
        </p:txBody>
      </p:sp>
      <p:sp>
        <p:nvSpPr>
          <p:cNvPr id="3" name="Title 2">
            <a:extLst>
              <a:ext uri="{FF2B5EF4-FFF2-40B4-BE49-F238E27FC236}">
                <a16:creationId xmlns:a16="http://schemas.microsoft.com/office/drawing/2014/main" id="{32D8A82E-5E6A-4B36-874E-45FF03D9DDE6}"/>
              </a:ext>
            </a:extLst>
          </p:cNvPr>
          <p:cNvSpPr>
            <a:spLocks noGrp="1"/>
          </p:cNvSpPr>
          <p:nvPr>
            <p:ph type="title"/>
          </p:nvPr>
        </p:nvSpPr>
        <p:spPr/>
        <p:txBody>
          <a:bodyPr/>
          <a:lstStyle/>
          <a:p>
            <a:r>
              <a:rPr lang="en-US" dirty="0"/>
              <a:t>fact</a:t>
            </a:r>
          </a:p>
        </p:txBody>
      </p:sp>
    </p:spTree>
    <p:extLst>
      <p:ext uri="{BB962C8B-B14F-4D97-AF65-F5344CB8AC3E}">
        <p14:creationId xmlns:p14="http://schemas.microsoft.com/office/powerpoint/2010/main" val="206663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463A40-868E-4A4B-A65B-FA9372202C63}"/>
              </a:ext>
            </a:extLst>
          </p:cNvPr>
          <p:cNvPicPr>
            <a:picLocks noChangeAspect="1"/>
          </p:cNvPicPr>
          <p:nvPr/>
        </p:nvPicPr>
        <p:blipFill>
          <a:blip r:embed="rId2"/>
          <a:stretch>
            <a:fillRect/>
          </a:stretch>
        </p:blipFill>
        <p:spPr>
          <a:xfrm>
            <a:off x="1662551" y="405172"/>
            <a:ext cx="3677545" cy="5854799"/>
          </a:xfrm>
          <a:prstGeom prst="rect">
            <a:avLst/>
          </a:prstGeom>
        </p:spPr>
      </p:pic>
      <p:graphicFrame>
        <p:nvGraphicFramePr>
          <p:cNvPr id="4" name="Table 3">
            <a:extLst>
              <a:ext uri="{FF2B5EF4-FFF2-40B4-BE49-F238E27FC236}">
                <a16:creationId xmlns:a16="http://schemas.microsoft.com/office/drawing/2014/main" id="{BF260C80-00D1-4AC5-8963-D0120D7C3180}"/>
              </a:ext>
            </a:extLst>
          </p:cNvPr>
          <p:cNvGraphicFramePr>
            <a:graphicFrameLocks noGrp="1"/>
          </p:cNvGraphicFramePr>
          <p:nvPr>
            <p:extLst>
              <p:ext uri="{D42A27DB-BD31-4B8C-83A1-F6EECF244321}">
                <p14:modId xmlns:p14="http://schemas.microsoft.com/office/powerpoint/2010/main" val="2101760811"/>
              </p:ext>
            </p:extLst>
          </p:nvPr>
        </p:nvGraphicFramePr>
        <p:xfrm>
          <a:off x="6729984" y="393318"/>
          <a:ext cx="3064256" cy="6304280"/>
        </p:xfrm>
        <a:graphic>
          <a:graphicData uri="http://schemas.openxmlformats.org/drawingml/2006/table">
            <a:tbl>
              <a:tblPr firstRow="1" bandRow="1">
                <a:tableStyleId>{5C22544A-7EE6-4342-B048-85BDC9FD1C3A}</a:tableStyleId>
              </a:tblPr>
              <a:tblGrid>
                <a:gridCol w="1532128">
                  <a:extLst>
                    <a:ext uri="{9D8B030D-6E8A-4147-A177-3AD203B41FA5}">
                      <a16:colId xmlns:a16="http://schemas.microsoft.com/office/drawing/2014/main" val="925599918"/>
                    </a:ext>
                  </a:extLst>
                </a:gridCol>
                <a:gridCol w="1532128">
                  <a:extLst>
                    <a:ext uri="{9D8B030D-6E8A-4147-A177-3AD203B41FA5}">
                      <a16:colId xmlns:a16="http://schemas.microsoft.com/office/drawing/2014/main" val="4158796770"/>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1942295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63397222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406865138"/>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34788224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37294458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028573219"/>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345949766"/>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88049833"/>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1349135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739157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7431181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72385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615978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978915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2450453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730322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77401982"/>
                  </a:ext>
                </a:extLst>
              </a:tr>
            </a:tbl>
          </a:graphicData>
        </a:graphic>
      </p:graphicFrame>
    </p:spTree>
    <p:extLst>
      <p:ext uri="{BB962C8B-B14F-4D97-AF65-F5344CB8AC3E}">
        <p14:creationId xmlns:p14="http://schemas.microsoft.com/office/powerpoint/2010/main" val="167667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2E6-1A29-4EEC-8DCF-F63833010293}"/>
              </a:ext>
            </a:extLst>
          </p:cNvPr>
          <p:cNvSpPr>
            <a:spLocks noGrp="1"/>
          </p:cNvSpPr>
          <p:nvPr>
            <p:ph type="title"/>
          </p:nvPr>
        </p:nvSpPr>
        <p:spPr/>
        <p:txBody>
          <a:bodyPr/>
          <a:lstStyle/>
          <a:p>
            <a:r>
              <a:rPr lang="en-US" dirty="0"/>
              <a:t>star schema</a:t>
            </a:r>
          </a:p>
        </p:txBody>
      </p:sp>
      <p:sp>
        <p:nvSpPr>
          <p:cNvPr id="4" name="Rectangle 3">
            <a:extLst>
              <a:ext uri="{FF2B5EF4-FFF2-40B4-BE49-F238E27FC236}">
                <a16:creationId xmlns:a16="http://schemas.microsoft.com/office/drawing/2014/main" id="{A3AD1E32-8BF5-4BF1-92C1-7490128B930D}"/>
              </a:ext>
            </a:extLst>
          </p:cNvPr>
          <p:cNvSpPr/>
          <p:nvPr/>
        </p:nvSpPr>
        <p:spPr bwMode="auto">
          <a:xfrm>
            <a:off x="4938920" y="2767583"/>
            <a:ext cx="2316480" cy="2432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sales</a:t>
            </a:r>
          </a:p>
        </p:txBody>
      </p:sp>
      <p:sp>
        <p:nvSpPr>
          <p:cNvPr id="6" name="Oval 5">
            <a:extLst>
              <a:ext uri="{FF2B5EF4-FFF2-40B4-BE49-F238E27FC236}">
                <a16:creationId xmlns:a16="http://schemas.microsoft.com/office/drawing/2014/main" id="{3B709BAA-4EBC-481E-8917-4C8DEEBABA6F}"/>
              </a:ext>
            </a:extLst>
          </p:cNvPr>
          <p:cNvSpPr/>
          <p:nvPr/>
        </p:nvSpPr>
        <p:spPr bwMode="auto">
          <a:xfrm>
            <a:off x="8467344" y="4865065"/>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customer</a:t>
            </a:r>
          </a:p>
        </p:txBody>
      </p:sp>
      <p:sp>
        <p:nvSpPr>
          <p:cNvPr id="7" name="Oval 6">
            <a:extLst>
              <a:ext uri="{FF2B5EF4-FFF2-40B4-BE49-F238E27FC236}">
                <a16:creationId xmlns:a16="http://schemas.microsoft.com/office/drawing/2014/main" id="{4075DC49-2FA0-46F6-A1A8-55A0434DB468}"/>
              </a:ext>
            </a:extLst>
          </p:cNvPr>
          <p:cNvSpPr/>
          <p:nvPr/>
        </p:nvSpPr>
        <p:spPr bwMode="auto">
          <a:xfrm>
            <a:off x="8467344" y="1609344"/>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product</a:t>
            </a:r>
          </a:p>
        </p:txBody>
      </p:sp>
      <p:sp>
        <p:nvSpPr>
          <p:cNvPr id="8" name="Oval 7">
            <a:extLst>
              <a:ext uri="{FF2B5EF4-FFF2-40B4-BE49-F238E27FC236}">
                <a16:creationId xmlns:a16="http://schemas.microsoft.com/office/drawing/2014/main" id="{7B128F12-8CF7-4AA4-A822-9EA4458B6967}"/>
              </a:ext>
            </a:extLst>
          </p:cNvPr>
          <p:cNvSpPr/>
          <p:nvPr/>
        </p:nvSpPr>
        <p:spPr bwMode="auto">
          <a:xfrm>
            <a:off x="464456" y="1609344"/>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date</a:t>
            </a:r>
          </a:p>
        </p:txBody>
      </p:sp>
      <p:sp>
        <p:nvSpPr>
          <p:cNvPr id="9" name="Oval 8">
            <a:extLst>
              <a:ext uri="{FF2B5EF4-FFF2-40B4-BE49-F238E27FC236}">
                <a16:creationId xmlns:a16="http://schemas.microsoft.com/office/drawing/2014/main" id="{E8C662DC-56F9-45ED-8A2F-0DCAFEFF38C0}"/>
              </a:ext>
            </a:extLst>
          </p:cNvPr>
          <p:cNvSpPr/>
          <p:nvPr/>
        </p:nvSpPr>
        <p:spPr bwMode="auto">
          <a:xfrm>
            <a:off x="464456" y="4865065"/>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store</a:t>
            </a:r>
          </a:p>
        </p:txBody>
      </p:sp>
      <p:sp>
        <p:nvSpPr>
          <p:cNvPr id="10" name="Oval 9">
            <a:extLst>
              <a:ext uri="{FF2B5EF4-FFF2-40B4-BE49-F238E27FC236}">
                <a16:creationId xmlns:a16="http://schemas.microsoft.com/office/drawing/2014/main" id="{397F0243-4ED7-4FA0-BB1A-D54954051B3A}"/>
              </a:ext>
            </a:extLst>
          </p:cNvPr>
          <p:cNvSpPr/>
          <p:nvPr/>
        </p:nvSpPr>
        <p:spPr bwMode="auto">
          <a:xfrm>
            <a:off x="4640796" y="399745"/>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employee</a:t>
            </a:r>
          </a:p>
        </p:txBody>
      </p:sp>
      <p:cxnSp>
        <p:nvCxnSpPr>
          <p:cNvPr id="12" name="Connector: Elbow 11">
            <a:extLst>
              <a:ext uri="{FF2B5EF4-FFF2-40B4-BE49-F238E27FC236}">
                <a16:creationId xmlns:a16="http://schemas.microsoft.com/office/drawing/2014/main" id="{AA7BE0D9-2265-4EDE-AB24-51418820BC37}"/>
              </a:ext>
            </a:extLst>
          </p:cNvPr>
          <p:cNvCxnSpPr>
            <a:cxnSpLocks/>
            <a:stCxn id="10" idx="4"/>
            <a:endCxn id="4" idx="0"/>
          </p:cNvCxnSpPr>
          <p:nvPr/>
        </p:nvCxnSpPr>
        <p:spPr>
          <a:xfrm rot="5400000">
            <a:off x="5736201" y="2406624"/>
            <a:ext cx="721918" cy="1270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9689C6-D90C-4754-A2F4-FA87D74117A0}"/>
              </a:ext>
            </a:extLst>
          </p:cNvPr>
          <p:cNvCxnSpPr>
            <a:cxnSpLocks/>
            <a:stCxn id="7" idx="4"/>
            <a:endCxn id="4" idx="3"/>
          </p:cNvCxnSpPr>
          <p:nvPr/>
        </p:nvCxnSpPr>
        <p:spPr>
          <a:xfrm rot="5400000">
            <a:off x="8225204" y="2285460"/>
            <a:ext cx="728701" cy="266830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EE10254-ECDC-4AF8-AB8F-54B9F3B70575}"/>
              </a:ext>
            </a:extLst>
          </p:cNvPr>
          <p:cNvCxnSpPr>
            <a:cxnSpLocks/>
            <a:stCxn id="6" idx="2"/>
            <a:endCxn id="4" idx="2"/>
          </p:cNvCxnSpPr>
          <p:nvPr/>
        </p:nvCxnSpPr>
        <p:spPr>
          <a:xfrm rot="10800000">
            <a:off x="6097160" y="5200347"/>
            <a:ext cx="2370184" cy="48767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03B9653-4FA1-400A-9437-7BB02126B29D}"/>
              </a:ext>
            </a:extLst>
          </p:cNvPr>
          <p:cNvCxnSpPr>
            <a:cxnSpLocks/>
            <a:stCxn id="9" idx="6"/>
            <a:endCxn id="4" idx="2"/>
          </p:cNvCxnSpPr>
          <p:nvPr/>
        </p:nvCxnSpPr>
        <p:spPr>
          <a:xfrm flipV="1">
            <a:off x="3377184" y="5200346"/>
            <a:ext cx="2719976" cy="48767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C807E71-F6F5-496F-9485-85C973F5B9F9}"/>
              </a:ext>
            </a:extLst>
          </p:cNvPr>
          <p:cNvCxnSpPr>
            <a:cxnSpLocks/>
            <a:stCxn id="8" idx="4"/>
            <a:endCxn id="4" idx="1"/>
          </p:cNvCxnSpPr>
          <p:nvPr/>
        </p:nvCxnSpPr>
        <p:spPr>
          <a:xfrm rot="16200000" flipH="1">
            <a:off x="3065520" y="2110564"/>
            <a:ext cx="728701" cy="301810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9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A845C-C02F-4CA1-9F5A-2F40598DD591}"/>
              </a:ext>
            </a:extLst>
          </p:cNvPr>
          <p:cNvSpPr>
            <a:spLocks noGrp="1"/>
          </p:cNvSpPr>
          <p:nvPr>
            <p:ph type="title"/>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BFCEB4A1-614C-449A-968D-32E3FFB892E1}"/>
              </a:ext>
            </a:extLst>
          </p:cNvPr>
          <p:cNvPicPr>
            <a:picLocks noChangeAspect="1"/>
          </p:cNvPicPr>
          <p:nvPr/>
        </p:nvPicPr>
        <p:blipFill>
          <a:blip r:embed="rId2"/>
          <a:stretch>
            <a:fillRect/>
          </a:stretch>
        </p:blipFill>
        <p:spPr>
          <a:xfrm>
            <a:off x="0" y="24460"/>
            <a:ext cx="12192000" cy="6833540"/>
          </a:xfrm>
          <a:prstGeom prst="rect">
            <a:avLst/>
          </a:prstGeom>
        </p:spPr>
      </p:pic>
    </p:spTree>
    <p:extLst>
      <p:ext uri="{BB962C8B-B14F-4D97-AF65-F5344CB8AC3E}">
        <p14:creationId xmlns:p14="http://schemas.microsoft.com/office/powerpoint/2010/main" val="149343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2E6-1A29-4EEC-8DCF-F63833010293}"/>
              </a:ext>
            </a:extLst>
          </p:cNvPr>
          <p:cNvSpPr>
            <a:spLocks noGrp="1"/>
          </p:cNvSpPr>
          <p:nvPr>
            <p:ph type="title"/>
          </p:nvPr>
        </p:nvSpPr>
        <p:spPr/>
        <p:txBody>
          <a:bodyPr/>
          <a:lstStyle/>
          <a:p>
            <a:r>
              <a:rPr lang="en-US" dirty="0"/>
              <a:t>snowflake</a:t>
            </a:r>
          </a:p>
        </p:txBody>
      </p:sp>
      <p:sp>
        <p:nvSpPr>
          <p:cNvPr id="4" name="Rectangle 3">
            <a:extLst>
              <a:ext uri="{FF2B5EF4-FFF2-40B4-BE49-F238E27FC236}">
                <a16:creationId xmlns:a16="http://schemas.microsoft.com/office/drawing/2014/main" id="{A3AD1E32-8BF5-4BF1-92C1-7490128B930D}"/>
              </a:ext>
            </a:extLst>
          </p:cNvPr>
          <p:cNvSpPr/>
          <p:nvPr/>
        </p:nvSpPr>
        <p:spPr bwMode="auto">
          <a:xfrm>
            <a:off x="4938920" y="2560320"/>
            <a:ext cx="2316480" cy="14142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sales</a:t>
            </a:r>
          </a:p>
        </p:txBody>
      </p:sp>
      <p:sp>
        <p:nvSpPr>
          <p:cNvPr id="6" name="Oval 5">
            <a:extLst>
              <a:ext uri="{FF2B5EF4-FFF2-40B4-BE49-F238E27FC236}">
                <a16:creationId xmlns:a16="http://schemas.microsoft.com/office/drawing/2014/main" id="{3B709BAA-4EBC-481E-8917-4C8DEEBABA6F}"/>
              </a:ext>
            </a:extLst>
          </p:cNvPr>
          <p:cNvSpPr/>
          <p:nvPr/>
        </p:nvSpPr>
        <p:spPr bwMode="auto">
          <a:xfrm>
            <a:off x="8467344" y="3999433"/>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customer</a:t>
            </a:r>
          </a:p>
        </p:txBody>
      </p:sp>
      <p:sp>
        <p:nvSpPr>
          <p:cNvPr id="7" name="Oval 6">
            <a:extLst>
              <a:ext uri="{FF2B5EF4-FFF2-40B4-BE49-F238E27FC236}">
                <a16:creationId xmlns:a16="http://schemas.microsoft.com/office/drawing/2014/main" id="{4075DC49-2FA0-46F6-A1A8-55A0434DB468}"/>
              </a:ext>
            </a:extLst>
          </p:cNvPr>
          <p:cNvSpPr/>
          <p:nvPr/>
        </p:nvSpPr>
        <p:spPr bwMode="auto">
          <a:xfrm>
            <a:off x="8467344" y="1316736"/>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product</a:t>
            </a:r>
          </a:p>
        </p:txBody>
      </p:sp>
      <p:sp>
        <p:nvSpPr>
          <p:cNvPr id="8" name="Oval 7">
            <a:extLst>
              <a:ext uri="{FF2B5EF4-FFF2-40B4-BE49-F238E27FC236}">
                <a16:creationId xmlns:a16="http://schemas.microsoft.com/office/drawing/2014/main" id="{7B128F12-8CF7-4AA4-A822-9EA4458B6967}"/>
              </a:ext>
            </a:extLst>
          </p:cNvPr>
          <p:cNvSpPr/>
          <p:nvPr/>
        </p:nvSpPr>
        <p:spPr bwMode="auto">
          <a:xfrm>
            <a:off x="464456" y="1426464"/>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date</a:t>
            </a:r>
          </a:p>
        </p:txBody>
      </p:sp>
      <p:sp>
        <p:nvSpPr>
          <p:cNvPr id="9" name="Oval 8">
            <a:extLst>
              <a:ext uri="{FF2B5EF4-FFF2-40B4-BE49-F238E27FC236}">
                <a16:creationId xmlns:a16="http://schemas.microsoft.com/office/drawing/2014/main" id="{E8C662DC-56F9-45ED-8A2F-0DCAFEFF38C0}"/>
              </a:ext>
            </a:extLst>
          </p:cNvPr>
          <p:cNvSpPr/>
          <p:nvPr/>
        </p:nvSpPr>
        <p:spPr bwMode="auto">
          <a:xfrm>
            <a:off x="464456" y="3999433"/>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store</a:t>
            </a:r>
          </a:p>
        </p:txBody>
      </p:sp>
      <p:sp>
        <p:nvSpPr>
          <p:cNvPr id="10" name="Oval 9">
            <a:extLst>
              <a:ext uri="{FF2B5EF4-FFF2-40B4-BE49-F238E27FC236}">
                <a16:creationId xmlns:a16="http://schemas.microsoft.com/office/drawing/2014/main" id="{397F0243-4ED7-4FA0-BB1A-D54954051B3A}"/>
              </a:ext>
            </a:extLst>
          </p:cNvPr>
          <p:cNvSpPr/>
          <p:nvPr/>
        </p:nvSpPr>
        <p:spPr bwMode="auto">
          <a:xfrm>
            <a:off x="4640796" y="399745"/>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employee</a:t>
            </a:r>
          </a:p>
        </p:txBody>
      </p:sp>
      <p:cxnSp>
        <p:nvCxnSpPr>
          <p:cNvPr id="12" name="Connector: Elbow 11">
            <a:extLst>
              <a:ext uri="{FF2B5EF4-FFF2-40B4-BE49-F238E27FC236}">
                <a16:creationId xmlns:a16="http://schemas.microsoft.com/office/drawing/2014/main" id="{AA7BE0D9-2265-4EDE-AB24-51418820BC37}"/>
              </a:ext>
            </a:extLst>
          </p:cNvPr>
          <p:cNvCxnSpPr>
            <a:cxnSpLocks/>
            <a:stCxn id="10" idx="4"/>
            <a:endCxn id="4" idx="0"/>
          </p:cNvCxnSpPr>
          <p:nvPr/>
        </p:nvCxnSpPr>
        <p:spPr>
          <a:xfrm rot="5400000">
            <a:off x="5839833" y="2302992"/>
            <a:ext cx="514655" cy="1270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9689C6-D90C-4754-A2F4-FA87D74117A0}"/>
              </a:ext>
            </a:extLst>
          </p:cNvPr>
          <p:cNvCxnSpPr>
            <a:cxnSpLocks/>
            <a:stCxn id="7" idx="4"/>
            <a:endCxn id="4" idx="3"/>
          </p:cNvCxnSpPr>
          <p:nvPr/>
        </p:nvCxnSpPr>
        <p:spPr>
          <a:xfrm rot="5400000">
            <a:off x="8437154" y="1780902"/>
            <a:ext cx="304800" cy="266830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EE10254-ECDC-4AF8-AB8F-54B9F3B70575}"/>
              </a:ext>
            </a:extLst>
          </p:cNvPr>
          <p:cNvCxnSpPr>
            <a:cxnSpLocks/>
            <a:stCxn id="6" idx="2"/>
            <a:endCxn id="4" idx="2"/>
          </p:cNvCxnSpPr>
          <p:nvPr/>
        </p:nvCxnSpPr>
        <p:spPr>
          <a:xfrm rot="10800000">
            <a:off x="6097160" y="3974593"/>
            <a:ext cx="2370184" cy="8478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03B9653-4FA1-400A-9437-7BB02126B29D}"/>
              </a:ext>
            </a:extLst>
          </p:cNvPr>
          <p:cNvCxnSpPr>
            <a:cxnSpLocks/>
            <a:stCxn id="9" idx="6"/>
            <a:endCxn id="4" idx="2"/>
          </p:cNvCxnSpPr>
          <p:nvPr/>
        </p:nvCxnSpPr>
        <p:spPr>
          <a:xfrm flipV="1">
            <a:off x="3377184" y="3974592"/>
            <a:ext cx="2719976" cy="8478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C807E71-F6F5-496F-9485-85C973F5B9F9}"/>
              </a:ext>
            </a:extLst>
          </p:cNvPr>
          <p:cNvCxnSpPr>
            <a:cxnSpLocks/>
            <a:stCxn id="8" idx="4"/>
            <a:endCxn id="4" idx="1"/>
          </p:cNvCxnSpPr>
          <p:nvPr/>
        </p:nvCxnSpPr>
        <p:spPr>
          <a:xfrm rot="16200000" flipH="1">
            <a:off x="3332334" y="1660870"/>
            <a:ext cx="195072" cy="301810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627D565-A2D6-4B9F-B54D-2C63E956E29A}"/>
              </a:ext>
            </a:extLst>
          </p:cNvPr>
          <p:cNvSpPr/>
          <p:nvPr/>
        </p:nvSpPr>
        <p:spPr bwMode="auto">
          <a:xfrm>
            <a:off x="3965301" y="5150664"/>
            <a:ext cx="2912728"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geography</a:t>
            </a:r>
          </a:p>
        </p:txBody>
      </p:sp>
      <p:cxnSp>
        <p:nvCxnSpPr>
          <p:cNvPr id="5" name="Connector: Elbow 4">
            <a:extLst>
              <a:ext uri="{FF2B5EF4-FFF2-40B4-BE49-F238E27FC236}">
                <a16:creationId xmlns:a16="http://schemas.microsoft.com/office/drawing/2014/main" id="{C62C2BFA-778B-4ACF-803C-18B57E43CBDE}"/>
              </a:ext>
            </a:extLst>
          </p:cNvPr>
          <p:cNvCxnSpPr>
            <a:cxnSpLocks/>
            <a:stCxn id="14" idx="6"/>
            <a:endCxn id="6" idx="4"/>
          </p:cNvCxnSpPr>
          <p:nvPr/>
        </p:nvCxnSpPr>
        <p:spPr>
          <a:xfrm flipV="1">
            <a:off x="6878029" y="5645353"/>
            <a:ext cx="3045679" cy="32827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996DD2F-08AA-44F3-A41B-85322D874C48}"/>
              </a:ext>
            </a:extLst>
          </p:cNvPr>
          <p:cNvCxnSpPr>
            <a:cxnSpLocks/>
            <a:stCxn id="14" idx="2"/>
            <a:endCxn id="9" idx="4"/>
          </p:cNvCxnSpPr>
          <p:nvPr/>
        </p:nvCxnSpPr>
        <p:spPr>
          <a:xfrm rot="10800000">
            <a:off x="1920821" y="5645354"/>
            <a:ext cx="2044481" cy="32827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04E2-395D-454C-89AF-46BCB6E5640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A60FB73-3156-4A1E-AA49-DF21B4ACFB38}"/>
              </a:ext>
            </a:extLst>
          </p:cNvPr>
          <p:cNvPicPr>
            <a:picLocks noChangeAspect="1"/>
          </p:cNvPicPr>
          <p:nvPr/>
        </p:nvPicPr>
        <p:blipFill>
          <a:blip r:embed="rId3"/>
          <a:stretch>
            <a:fillRect/>
          </a:stretch>
        </p:blipFill>
        <p:spPr>
          <a:xfrm>
            <a:off x="1160" y="0"/>
            <a:ext cx="12192000" cy="6858000"/>
          </a:xfrm>
          <a:prstGeom prst="rect">
            <a:avLst/>
          </a:prstGeom>
        </p:spPr>
      </p:pic>
      <p:sp>
        <p:nvSpPr>
          <p:cNvPr id="4" name="Rectangle 3">
            <a:extLst>
              <a:ext uri="{FF2B5EF4-FFF2-40B4-BE49-F238E27FC236}">
                <a16:creationId xmlns:a16="http://schemas.microsoft.com/office/drawing/2014/main" id="{59F770D0-B154-4D4F-A08A-7D1067379E41}"/>
              </a:ext>
            </a:extLst>
          </p:cNvPr>
          <p:cNvSpPr/>
          <p:nvPr/>
        </p:nvSpPr>
        <p:spPr bwMode="auto">
          <a:xfrm>
            <a:off x="2962656" y="646176"/>
            <a:ext cx="3767328" cy="60716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982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9E4EA-6E67-4B66-86A6-882925AA68E2}"/>
              </a:ext>
            </a:extLst>
          </p:cNvPr>
          <p:cNvSpPr>
            <a:spLocks noGrp="1"/>
          </p:cNvSpPr>
          <p:nvPr>
            <p:ph type="body" sz="quarter" idx="10"/>
          </p:nvPr>
        </p:nvSpPr>
        <p:spPr>
          <a:xfrm>
            <a:off x="269240" y="1189177"/>
            <a:ext cx="11653523" cy="2054730"/>
          </a:xfrm>
        </p:spPr>
        <p:txBody>
          <a:bodyPr/>
          <a:lstStyle/>
          <a:p>
            <a:pPr marL="0" indent="0">
              <a:buNone/>
            </a:pPr>
            <a:r>
              <a:rPr lang="en-US" dirty="0"/>
              <a:t>nervous system of the data model</a:t>
            </a:r>
          </a:p>
          <a:p>
            <a:pPr marL="0" indent="0">
              <a:buNone/>
            </a:pPr>
            <a:r>
              <a:rPr lang="en-US" dirty="0"/>
              <a:t>dictates how filtering flows through the model</a:t>
            </a:r>
          </a:p>
          <a:p>
            <a:pPr marL="0" indent="0">
              <a:buNone/>
            </a:pPr>
            <a:r>
              <a:rPr lang="en-US" dirty="0"/>
              <a:t>single direction or bi-directional</a:t>
            </a:r>
          </a:p>
        </p:txBody>
      </p:sp>
      <p:sp>
        <p:nvSpPr>
          <p:cNvPr id="2" name="Title 1">
            <a:extLst>
              <a:ext uri="{FF2B5EF4-FFF2-40B4-BE49-F238E27FC236}">
                <a16:creationId xmlns:a16="http://schemas.microsoft.com/office/drawing/2014/main" id="{39BB492B-0DA1-44C5-97CE-ED5F60DD30A7}"/>
              </a:ext>
            </a:extLst>
          </p:cNvPr>
          <p:cNvSpPr>
            <a:spLocks noGrp="1"/>
          </p:cNvSpPr>
          <p:nvPr>
            <p:ph type="title"/>
          </p:nvPr>
        </p:nvSpPr>
        <p:spPr/>
        <p:txBody>
          <a:bodyPr/>
          <a:lstStyle/>
          <a:p>
            <a:r>
              <a:rPr lang="en-US" dirty="0"/>
              <a:t>relationships</a:t>
            </a:r>
          </a:p>
        </p:txBody>
      </p:sp>
      <p:sp>
        <p:nvSpPr>
          <p:cNvPr id="4" name="Rectangle 3">
            <a:extLst>
              <a:ext uri="{FF2B5EF4-FFF2-40B4-BE49-F238E27FC236}">
                <a16:creationId xmlns:a16="http://schemas.microsoft.com/office/drawing/2014/main" id="{5C353E2E-BE18-41EC-851F-7CF01B4F292C}"/>
              </a:ext>
            </a:extLst>
          </p:cNvPr>
          <p:cNvSpPr/>
          <p:nvPr/>
        </p:nvSpPr>
        <p:spPr bwMode="auto">
          <a:xfrm>
            <a:off x="7411576" y="5148084"/>
            <a:ext cx="1756808" cy="1146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sales</a:t>
            </a:r>
          </a:p>
        </p:txBody>
      </p:sp>
      <p:sp>
        <p:nvSpPr>
          <p:cNvPr id="5" name="Oval 4">
            <a:extLst>
              <a:ext uri="{FF2B5EF4-FFF2-40B4-BE49-F238E27FC236}">
                <a16:creationId xmlns:a16="http://schemas.microsoft.com/office/drawing/2014/main" id="{B7A1F4B0-6A0D-46E5-BBAC-836D4EFADE3B}"/>
              </a:ext>
            </a:extLst>
          </p:cNvPr>
          <p:cNvSpPr/>
          <p:nvPr/>
        </p:nvSpPr>
        <p:spPr bwMode="auto">
          <a:xfrm>
            <a:off x="4156312" y="3489972"/>
            <a:ext cx="2389632" cy="1389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date</a:t>
            </a:r>
          </a:p>
        </p:txBody>
      </p:sp>
      <p:cxnSp>
        <p:nvCxnSpPr>
          <p:cNvPr id="6" name="Connector: Elbow 5">
            <a:extLst>
              <a:ext uri="{FF2B5EF4-FFF2-40B4-BE49-F238E27FC236}">
                <a16:creationId xmlns:a16="http://schemas.microsoft.com/office/drawing/2014/main" id="{5AA16B1D-DE3C-489B-B682-DC31FC374222}"/>
              </a:ext>
            </a:extLst>
          </p:cNvPr>
          <p:cNvCxnSpPr>
            <a:cxnSpLocks/>
            <a:stCxn id="5" idx="4"/>
            <a:endCxn id="4" idx="1"/>
          </p:cNvCxnSpPr>
          <p:nvPr/>
        </p:nvCxnSpPr>
        <p:spPr>
          <a:xfrm rot="16200000" flipH="1">
            <a:off x="5960728" y="4270260"/>
            <a:ext cx="841248" cy="20604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434353-B7FD-435C-BD18-D58908F42C36}"/>
              </a:ext>
            </a:extLst>
          </p:cNvPr>
          <p:cNvSpPr txBox="1"/>
          <p:nvPr/>
        </p:nvSpPr>
        <p:spPr>
          <a:xfrm>
            <a:off x="6338680" y="3391384"/>
            <a:ext cx="214579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year = 2017</a:t>
            </a:r>
          </a:p>
        </p:txBody>
      </p:sp>
      <p:sp>
        <p:nvSpPr>
          <p:cNvPr id="11" name="Arrow: Right 10">
            <a:extLst>
              <a:ext uri="{FF2B5EF4-FFF2-40B4-BE49-F238E27FC236}">
                <a16:creationId xmlns:a16="http://schemas.microsoft.com/office/drawing/2014/main" id="{80F06921-1B14-47A7-A3E3-8A1529C62CE8}"/>
              </a:ext>
            </a:extLst>
          </p:cNvPr>
          <p:cNvSpPr/>
          <p:nvPr/>
        </p:nvSpPr>
        <p:spPr bwMode="auto">
          <a:xfrm rot="2561389">
            <a:off x="5760652" y="5176420"/>
            <a:ext cx="1938664" cy="415755"/>
          </a:xfrm>
          <a:prstGeom prst="rightArrow">
            <a:avLst/>
          </a:prstGeom>
          <a:solidFill>
            <a:schemeClr val="accent6">
              <a:lumMod val="60000"/>
              <a:lumOff val="4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07D8579B-944E-4C77-80B5-543BEA058384}"/>
              </a:ext>
            </a:extLst>
          </p:cNvPr>
          <p:cNvSpPr txBox="1"/>
          <p:nvPr/>
        </p:nvSpPr>
        <p:spPr>
          <a:xfrm>
            <a:off x="9303656" y="4991677"/>
            <a:ext cx="2476280" cy="1458861"/>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all sales made in the year 2017</a:t>
            </a:r>
          </a:p>
        </p:txBody>
      </p:sp>
    </p:spTree>
    <p:extLst>
      <p:ext uri="{BB962C8B-B14F-4D97-AF65-F5344CB8AC3E}">
        <p14:creationId xmlns:p14="http://schemas.microsoft.com/office/powerpoint/2010/main" val="412213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463E17-D865-460F-9405-CF077716A70A}"/>
              </a:ext>
            </a:extLst>
          </p:cNvPr>
          <p:cNvSpPr>
            <a:spLocks noGrp="1"/>
          </p:cNvSpPr>
          <p:nvPr>
            <p:ph type="body" sz="quarter" idx="10"/>
          </p:nvPr>
        </p:nvSpPr>
        <p:spPr>
          <a:xfrm>
            <a:off x="269240" y="1189177"/>
            <a:ext cx="11653523" cy="4709046"/>
          </a:xfrm>
        </p:spPr>
        <p:txBody>
          <a:bodyPr/>
          <a:lstStyle/>
          <a:p>
            <a:pPr marL="0" indent="0">
              <a:buNone/>
            </a:pPr>
            <a:r>
              <a:rPr lang="en-US" dirty="0"/>
              <a:t>level of detail at which data is kept</a:t>
            </a:r>
          </a:p>
          <a:p>
            <a:pPr marL="0" indent="0">
              <a:buNone/>
            </a:pPr>
            <a:r>
              <a:rPr lang="en-US" dirty="0"/>
              <a:t>defined by the number of dimensions in the fact table</a:t>
            </a:r>
          </a:p>
          <a:p>
            <a:pPr marL="0" indent="0">
              <a:buNone/>
            </a:pPr>
            <a:r>
              <a:rPr lang="en-US" dirty="0"/>
              <a:t>fact tables can have different grains</a:t>
            </a:r>
          </a:p>
          <a:p>
            <a:pPr marL="0" indent="0">
              <a:buNone/>
            </a:pPr>
            <a:endParaRPr lang="en-US" dirty="0"/>
          </a:p>
          <a:p>
            <a:pPr marL="0" indent="0">
              <a:buNone/>
            </a:pPr>
            <a:r>
              <a:rPr lang="en-US" dirty="0"/>
              <a:t>too high -&gt; many aggregations needed</a:t>
            </a:r>
          </a:p>
          <a:p>
            <a:pPr marL="0" indent="0">
              <a:buNone/>
            </a:pPr>
            <a:r>
              <a:rPr lang="en-US" dirty="0"/>
              <a:t>too low -&gt; loss of precision</a:t>
            </a:r>
          </a:p>
          <a:p>
            <a:pPr marL="0" indent="0">
              <a:buNone/>
            </a:pPr>
            <a:endParaRPr lang="en-US" dirty="0"/>
          </a:p>
        </p:txBody>
      </p:sp>
      <p:sp>
        <p:nvSpPr>
          <p:cNvPr id="2" name="Title 1">
            <a:extLst>
              <a:ext uri="{FF2B5EF4-FFF2-40B4-BE49-F238E27FC236}">
                <a16:creationId xmlns:a16="http://schemas.microsoft.com/office/drawing/2014/main" id="{AF47CCBF-F0A1-4A00-8308-267573B2862F}"/>
              </a:ext>
            </a:extLst>
          </p:cNvPr>
          <p:cNvSpPr>
            <a:spLocks noGrp="1"/>
          </p:cNvSpPr>
          <p:nvPr>
            <p:ph type="title"/>
          </p:nvPr>
        </p:nvSpPr>
        <p:spPr/>
        <p:txBody>
          <a:bodyPr/>
          <a:lstStyle/>
          <a:p>
            <a:r>
              <a:rPr lang="en-US" dirty="0"/>
              <a:t>granularity</a:t>
            </a:r>
          </a:p>
        </p:txBody>
      </p:sp>
      <p:pic>
        <p:nvPicPr>
          <p:cNvPr id="4098" name="Picture 2" descr="bne IntelliNews - Russia halts grain exports to prevent domestic food price  spikes">
            <a:extLst>
              <a:ext uri="{FF2B5EF4-FFF2-40B4-BE49-F238E27FC236}">
                <a16:creationId xmlns:a16="http://schemas.microsoft.com/office/drawing/2014/main" id="{16E37F74-0E1A-4A8C-B1F1-683876420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294" y="4800600"/>
            <a:ext cx="3630706"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1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752D-41C3-47D5-89C2-A4094B48C15A}"/>
              </a:ext>
            </a:extLst>
          </p:cNvPr>
          <p:cNvSpPr>
            <a:spLocks noGrp="1"/>
          </p:cNvSpPr>
          <p:nvPr>
            <p:ph type="title"/>
          </p:nvPr>
        </p:nvSpPr>
        <p:spPr>
          <a:xfrm>
            <a:off x="269240" y="289512"/>
            <a:ext cx="11655840" cy="899665"/>
          </a:xfrm>
        </p:spPr>
        <p:txBody>
          <a:bodyPr/>
          <a:lstStyle/>
          <a:p>
            <a:r>
              <a:rPr lang="en-US" sz="28700" dirty="0"/>
              <a:t>DEMO</a:t>
            </a:r>
            <a:br>
              <a:rPr lang="en-US" sz="4000" dirty="0"/>
            </a:br>
            <a:r>
              <a:rPr lang="en-US" sz="4000" dirty="0"/>
              <a:t>  why relationships matter</a:t>
            </a:r>
            <a:br>
              <a:rPr lang="en-US" sz="4000" dirty="0"/>
            </a:br>
            <a:endParaRPr lang="en-US" sz="28700" dirty="0"/>
          </a:p>
        </p:txBody>
      </p:sp>
    </p:spTree>
    <p:extLst>
      <p:ext uri="{BB962C8B-B14F-4D97-AF65-F5344CB8AC3E}">
        <p14:creationId xmlns:p14="http://schemas.microsoft.com/office/powerpoint/2010/main" val="428407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9646-8449-4C4E-AF12-BAC2A7984D04}"/>
              </a:ext>
            </a:extLst>
          </p:cNvPr>
          <p:cNvSpPr>
            <a:spLocks noGrp="1"/>
          </p:cNvSpPr>
          <p:nvPr>
            <p:ph type="title"/>
          </p:nvPr>
        </p:nvSpPr>
        <p:spPr/>
        <p:txBody>
          <a:bodyPr/>
          <a:lstStyle/>
          <a:p>
            <a:r>
              <a:rPr lang="en-US" dirty="0"/>
              <a:t>many to many relationships</a:t>
            </a:r>
          </a:p>
        </p:txBody>
      </p:sp>
      <p:graphicFrame>
        <p:nvGraphicFramePr>
          <p:cNvPr id="3" name="Table 2">
            <a:extLst>
              <a:ext uri="{FF2B5EF4-FFF2-40B4-BE49-F238E27FC236}">
                <a16:creationId xmlns:a16="http://schemas.microsoft.com/office/drawing/2014/main" id="{DBBA56E8-A2B3-4C0F-A8E5-5A1A26C349AC}"/>
              </a:ext>
            </a:extLst>
          </p:cNvPr>
          <p:cNvGraphicFramePr>
            <a:graphicFrameLocks noGrp="1"/>
          </p:cNvGraphicFramePr>
          <p:nvPr>
            <p:extLst>
              <p:ext uri="{D42A27DB-BD31-4B8C-83A1-F6EECF244321}">
                <p14:modId xmlns:p14="http://schemas.microsoft.com/office/powerpoint/2010/main" val="3987624963"/>
              </p:ext>
            </p:extLst>
          </p:nvPr>
        </p:nvGraphicFramePr>
        <p:xfrm>
          <a:off x="1129792" y="1548722"/>
          <a:ext cx="2698496" cy="1854200"/>
        </p:xfrm>
        <a:graphic>
          <a:graphicData uri="http://schemas.openxmlformats.org/drawingml/2006/table">
            <a:tbl>
              <a:tblPr firstRow="1" bandRow="1">
                <a:tableStyleId>{5C22544A-7EE6-4342-B048-85BDC9FD1C3A}</a:tableStyleId>
              </a:tblPr>
              <a:tblGrid>
                <a:gridCol w="1235456">
                  <a:extLst>
                    <a:ext uri="{9D8B030D-6E8A-4147-A177-3AD203B41FA5}">
                      <a16:colId xmlns:a16="http://schemas.microsoft.com/office/drawing/2014/main" val="2645869245"/>
                    </a:ext>
                  </a:extLst>
                </a:gridCol>
                <a:gridCol w="1463040">
                  <a:extLst>
                    <a:ext uri="{9D8B030D-6E8A-4147-A177-3AD203B41FA5}">
                      <a16:colId xmlns:a16="http://schemas.microsoft.com/office/drawing/2014/main" val="210048202"/>
                    </a:ext>
                  </a:extLst>
                </a:gridCol>
              </a:tblGrid>
              <a:tr h="370840">
                <a:tc>
                  <a:txBody>
                    <a:bodyPr/>
                    <a:lstStyle/>
                    <a:p>
                      <a:r>
                        <a:rPr lang="en-US" dirty="0"/>
                        <a:t>Customer</a:t>
                      </a:r>
                    </a:p>
                  </a:txBody>
                  <a:tcPr/>
                </a:tc>
                <a:tc>
                  <a:txBody>
                    <a:bodyPr/>
                    <a:lstStyle/>
                    <a:p>
                      <a:r>
                        <a:rPr lang="en-US" dirty="0"/>
                        <a:t>Account</a:t>
                      </a:r>
                    </a:p>
                  </a:txBody>
                  <a:tcPr/>
                </a:tc>
                <a:extLst>
                  <a:ext uri="{0D108BD9-81ED-4DB2-BD59-A6C34878D82A}">
                    <a16:rowId xmlns:a16="http://schemas.microsoft.com/office/drawing/2014/main" val="1137759102"/>
                  </a:ext>
                </a:extLst>
              </a:tr>
              <a:tr h="370840">
                <a:tc>
                  <a:txBody>
                    <a:bodyPr/>
                    <a:lstStyle/>
                    <a:p>
                      <a:r>
                        <a:rPr lang="en-US" dirty="0"/>
                        <a:t>A</a:t>
                      </a:r>
                    </a:p>
                  </a:txBody>
                  <a:tcPr/>
                </a:tc>
                <a:tc>
                  <a:txBody>
                    <a:bodyPr/>
                    <a:lstStyle/>
                    <a:p>
                      <a:r>
                        <a:rPr lang="en-US" dirty="0"/>
                        <a:t>alpha</a:t>
                      </a:r>
                    </a:p>
                  </a:txBody>
                  <a:tcPr/>
                </a:tc>
                <a:extLst>
                  <a:ext uri="{0D108BD9-81ED-4DB2-BD59-A6C34878D82A}">
                    <a16:rowId xmlns:a16="http://schemas.microsoft.com/office/drawing/2014/main" val="642461016"/>
                  </a:ext>
                </a:extLst>
              </a:tr>
              <a:tr h="370840">
                <a:tc>
                  <a:txBody>
                    <a:bodyPr/>
                    <a:lstStyle/>
                    <a:p>
                      <a:r>
                        <a:rPr lang="en-US" dirty="0"/>
                        <a:t>B</a:t>
                      </a:r>
                    </a:p>
                  </a:txBody>
                  <a:tcPr/>
                </a:tc>
                <a:tc>
                  <a:txBody>
                    <a:bodyPr/>
                    <a:lstStyle/>
                    <a:p>
                      <a:r>
                        <a:rPr lang="en-US" dirty="0"/>
                        <a:t>alpha</a:t>
                      </a:r>
                    </a:p>
                  </a:txBody>
                  <a:tcPr/>
                </a:tc>
                <a:extLst>
                  <a:ext uri="{0D108BD9-81ED-4DB2-BD59-A6C34878D82A}">
                    <a16:rowId xmlns:a16="http://schemas.microsoft.com/office/drawing/2014/main" val="3752756652"/>
                  </a:ext>
                </a:extLst>
              </a:tr>
              <a:tr h="370840">
                <a:tc>
                  <a:txBody>
                    <a:bodyPr/>
                    <a:lstStyle/>
                    <a:p>
                      <a:r>
                        <a:rPr lang="en-US" dirty="0"/>
                        <a:t>B</a:t>
                      </a:r>
                    </a:p>
                  </a:txBody>
                  <a:tcPr/>
                </a:tc>
                <a:tc>
                  <a:txBody>
                    <a:bodyPr/>
                    <a:lstStyle/>
                    <a:p>
                      <a:r>
                        <a:rPr lang="en-US" dirty="0"/>
                        <a:t>beta</a:t>
                      </a:r>
                    </a:p>
                  </a:txBody>
                  <a:tcPr/>
                </a:tc>
                <a:extLst>
                  <a:ext uri="{0D108BD9-81ED-4DB2-BD59-A6C34878D82A}">
                    <a16:rowId xmlns:a16="http://schemas.microsoft.com/office/drawing/2014/main" val="3913435580"/>
                  </a:ext>
                </a:extLst>
              </a:tr>
              <a:tr h="370840">
                <a:tc>
                  <a:txBody>
                    <a:bodyPr/>
                    <a:lstStyle/>
                    <a:p>
                      <a:r>
                        <a:rPr lang="en-US" dirty="0"/>
                        <a:t>C</a:t>
                      </a:r>
                    </a:p>
                  </a:txBody>
                  <a:tcPr/>
                </a:tc>
                <a:tc>
                  <a:txBody>
                    <a:bodyPr/>
                    <a:lstStyle/>
                    <a:p>
                      <a:r>
                        <a:rPr lang="en-US" dirty="0"/>
                        <a:t>gamma</a:t>
                      </a:r>
                    </a:p>
                  </a:txBody>
                  <a:tcPr/>
                </a:tc>
                <a:extLst>
                  <a:ext uri="{0D108BD9-81ED-4DB2-BD59-A6C34878D82A}">
                    <a16:rowId xmlns:a16="http://schemas.microsoft.com/office/drawing/2014/main" val="352662944"/>
                  </a:ext>
                </a:extLst>
              </a:tr>
            </a:tbl>
          </a:graphicData>
        </a:graphic>
      </p:graphicFrame>
      <p:graphicFrame>
        <p:nvGraphicFramePr>
          <p:cNvPr id="4" name="Table 3">
            <a:extLst>
              <a:ext uri="{FF2B5EF4-FFF2-40B4-BE49-F238E27FC236}">
                <a16:creationId xmlns:a16="http://schemas.microsoft.com/office/drawing/2014/main" id="{AABBCFE4-AD21-414D-9BB0-EFA177EE29C8}"/>
              </a:ext>
            </a:extLst>
          </p:cNvPr>
          <p:cNvGraphicFramePr>
            <a:graphicFrameLocks noGrp="1"/>
          </p:cNvGraphicFramePr>
          <p:nvPr>
            <p:extLst>
              <p:ext uri="{D42A27DB-BD31-4B8C-83A1-F6EECF244321}">
                <p14:modId xmlns:p14="http://schemas.microsoft.com/office/powerpoint/2010/main" val="3790914292"/>
              </p:ext>
            </p:extLst>
          </p:nvPr>
        </p:nvGraphicFramePr>
        <p:xfrm>
          <a:off x="5980176" y="1548722"/>
          <a:ext cx="2698496" cy="1483360"/>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2645869245"/>
                    </a:ext>
                  </a:extLst>
                </a:gridCol>
                <a:gridCol w="1225296">
                  <a:extLst>
                    <a:ext uri="{9D8B030D-6E8A-4147-A177-3AD203B41FA5}">
                      <a16:colId xmlns:a16="http://schemas.microsoft.com/office/drawing/2014/main" val="210048202"/>
                    </a:ext>
                  </a:extLst>
                </a:gridCol>
              </a:tblGrid>
              <a:tr h="370840">
                <a:tc>
                  <a:txBody>
                    <a:bodyPr/>
                    <a:lstStyle/>
                    <a:p>
                      <a:r>
                        <a:rPr lang="en-US" dirty="0"/>
                        <a:t>Account</a:t>
                      </a:r>
                    </a:p>
                  </a:txBody>
                  <a:tcPr/>
                </a:tc>
                <a:tc>
                  <a:txBody>
                    <a:bodyPr/>
                    <a:lstStyle/>
                    <a:p>
                      <a:pPr algn="r"/>
                      <a:r>
                        <a:rPr lang="en-US" dirty="0"/>
                        <a:t>Amount</a:t>
                      </a:r>
                    </a:p>
                  </a:txBody>
                  <a:tcPr/>
                </a:tc>
                <a:extLst>
                  <a:ext uri="{0D108BD9-81ED-4DB2-BD59-A6C34878D82A}">
                    <a16:rowId xmlns:a16="http://schemas.microsoft.com/office/drawing/2014/main" val="1137759102"/>
                  </a:ext>
                </a:extLst>
              </a:tr>
              <a:tr h="370840">
                <a:tc>
                  <a:txBody>
                    <a:bodyPr/>
                    <a:lstStyle/>
                    <a:p>
                      <a:r>
                        <a:rPr lang="en-US" dirty="0"/>
                        <a:t>alpha</a:t>
                      </a:r>
                    </a:p>
                  </a:txBody>
                  <a:tcPr/>
                </a:tc>
                <a:tc>
                  <a:txBody>
                    <a:bodyPr/>
                    <a:lstStyle/>
                    <a:p>
                      <a:pPr algn="r"/>
                      <a:r>
                        <a:rPr lang="en-US" dirty="0"/>
                        <a:t>€100</a:t>
                      </a:r>
                    </a:p>
                  </a:txBody>
                  <a:tcPr/>
                </a:tc>
                <a:extLst>
                  <a:ext uri="{0D108BD9-81ED-4DB2-BD59-A6C34878D82A}">
                    <a16:rowId xmlns:a16="http://schemas.microsoft.com/office/drawing/2014/main" val="642461016"/>
                  </a:ext>
                </a:extLst>
              </a:tr>
              <a:tr h="370840">
                <a:tc>
                  <a:txBody>
                    <a:bodyPr/>
                    <a:lstStyle/>
                    <a:p>
                      <a:r>
                        <a:rPr lang="en-US" dirty="0"/>
                        <a:t>beta</a:t>
                      </a:r>
                    </a:p>
                  </a:txBody>
                  <a:tcPr/>
                </a:tc>
                <a:tc>
                  <a:txBody>
                    <a:bodyPr/>
                    <a:lstStyle/>
                    <a:p>
                      <a:pPr algn="r"/>
                      <a:r>
                        <a:rPr lang="en-US" dirty="0"/>
                        <a:t>€200</a:t>
                      </a:r>
                    </a:p>
                  </a:txBody>
                  <a:tcPr/>
                </a:tc>
                <a:extLst>
                  <a:ext uri="{0D108BD9-81ED-4DB2-BD59-A6C34878D82A}">
                    <a16:rowId xmlns:a16="http://schemas.microsoft.com/office/drawing/2014/main" val="3752756652"/>
                  </a:ext>
                </a:extLst>
              </a:tr>
              <a:tr h="370840">
                <a:tc>
                  <a:txBody>
                    <a:bodyPr/>
                    <a:lstStyle/>
                    <a:p>
                      <a:r>
                        <a:rPr lang="en-US" dirty="0"/>
                        <a:t>gamma</a:t>
                      </a:r>
                    </a:p>
                  </a:txBody>
                  <a:tcPr/>
                </a:tc>
                <a:tc>
                  <a:txBody>
                    <a:bodyPr/>
                    <a:lstStyle/>
                    <a:p>
                      <a:pPr algn="r"/>
                      <a:r>
                        <a:rPr lang="en-US" dirty="0"/>
                        <a:t>€50</a:t>
                      </a:r>
                    </a:p>
                  </a:txBody>
                  <a:tcPr/>
                </a:tc>
                <a:extLst>
                  <a:ext uri="{0D108BD9-81ED-4DB2-BD59-A6C34878D82A}">
                    <a16:rowId xmlns:a16="http://schemas.microsoft.com/office/drawing/2014/main" val="3913435580"/>
                  </a:ext>
                </a:extLst>
              </a:tr>
            </a:tbl>
          </a:graphicData>
        </a:graphic>
      </p:graphicFrame>
      <p:graphicFrame>
        <p:nvGraphicFramePr>
          <p:cNvPr id="5" name="Table 4">
            <a:extLst>
              <a:ext uri="{FF2B5EF4-FFF2-40B4-BE49-F238E27FC236}">
                <a16:creationId xmlns:a16="http://schemas.microsoft.com/office/drawing/2014/main" id="{E3556ADB-BC08-46D4-B449-176FCBF44B88}"/>
              </a:ext>
            </a:extLst>
          </p:cNvPr>
          <p:cNvGraphicFramePr>
            <a:graphicFrameLocks noGrp="1"/>
          </p:cNvGraphicFramePr>
          <p:nvPr>
            <p:extLst>
              <p:ext uri="{D42A27DB-BD31-4B8C-83A1-F6EECF244321}">
                <p14:modId xmlns:p14="http://schemas.microsoft.com/office/powerpoint/2010/main" val="1932186645"/>
              </p:ext>
            </p:extLst>
          </p:nvPr>
        </p:nvGraphicFramePr>
        <p:xfrm>
          <a:off x="5980176" y="4396570"/>
          <a:ext cx="3490976" cy="1854200"/>
        </p:xfrm>
        <a:graphic>
          <a:graphicData uri="http://schemas.openxmlformats.org/drawingml/2006/table">
            <a:tbl>
              <a:tblPr firstRow="1" bandRow="1">
                <a:tableStyleId>{5C22544A-7EE6-4342-B048-85BDC9FD1C3A}</a:tableStyleId>
              </a:tblPr>
              <a:tblGrid>
                <a:gridCol w="1881632">
                  <a:extLst>
                    <a:ext uri="{9D8B030D-6E8A-4147-A177-3AD203B41FA5}">
                      <a16:colId xmlns:a16="http://schemas.microsoft.com/office/drawing/2014/main" val="3265330631"/>
                    </a:ext>
                  </a:extLst>
                </a:gridCol>
                <a:gridCol w="1609344">
                  <a:extLst>
                    <a:ext uri="{9D8B030D-6E8A-4147-A177-3AD203B41FA5}">
                      <a16:colId xmlns:a16="http://schemas.microsoft.com/office/drawing/2014/main" val="2115059606"/>
                    </a:ext>
                  </a:extLst>
                </a:gridCol>
              </a:tblGrid>
              <a:tr h="370840">
                <a:tc>
                  <a:txBody>
                    <a:bodyPr/>
                    <a:lstStyle/>
                    <a:p>
                      <a:r>
                        <a:rPr lang="en-US" dirty="0"/>
                        <a:t>Customer</a:t>
                      </a:r>
                    </a:p>
                  </a:txBody>
                  <a:tcPr/>
                </a:tc>
                <a:tc>
                  <a:txBody>
                    <a:bodyPr/>
                    <a:lstStyle/>
                    <a:p>
                      <a:pPr algn="r"/>
                      <a:r>
                        <a:rPr lang="en-US" dirty="0"/>
                        <a:t>Amount</a:t>
                      </a:r>
                    </a:p>
                  </a:txBody>
                  <a:tcPr/>
                </a:tc>
                <a:extLst>
                  <a:ext uri="{0D108BD9-81ED-4DB2-BD59-A6C34878D82A}">
                    <a16:rowId xmlns:a16="http://schemas.microsoft.com/office/drawing/2014/main" val="1311981091"/>
                  </a:ext>
                </a:extLst>
              </a:tr>
              <a:tr h="370840">
                <a:tc>
                  <a:txBody>
                    <a:bodyPr/>
                    <a:lstStyle/>
                    <a:p>
                      <a:r>
                        <a:rPr lang="en-US" dirty="0"/>
                        <a:t>A</a:t>
                      </a:r>
                    </a:p>
                  </a:txBody>
                  <a:tcPr/>
                </a:tc>
                <a:tc>
                  <a:txBody>
                    <a:bodyPr/>
                    <a:lstStyle/>
                    <a:p>
                      <a:pPr algn="r"/>
                      <a:r>
                        <a:rPr lang="en-US" dirty="0"/>
                        <a:t>€100</a:t>
                      </a:r>
                    </a:p>
                  </a:txBody>
                  <a:tcPr/>
                </a:tc>
                <a:extLst>
                  <a:ext uri="{0D108BD9-81ED-4DB2-BD59-A6C34878D82A}">
                    <a16:rowId xmlns:a16="http://schemas.microsoft.com/office/drawing/2014/main" val="3336268423"/>
                  </a:ext>
                </a:extLst>
              </a:tr>
              <a:tr h="370840">
                <a:tc>
                  <a:txBody>
                    <a:bodyPr/>
                    <a:lstStyle/>
                    <a:p>
                      <a:r>
                        <a:rPr lang="en-US" dirty="0"/>
                        <a:t>B</a:t>
                      </a:r>
                    </a:p>
                  </a:txBody>
                  <a:tcPr/>
                </a:tc>
                <a:tc>
                  <a:txBody>
                    <a:bodyPr/>
                    <a:lstStyle/>
                    <a:p>
                      <a:pPr algn="r"/>
                      <a:r>
                        <a:rPr lang="en-US" dirty="0"/>
                        <a:t>€300</a:t>
                      </a:r>
                    </a:p>
                  </a:txBody>
                  <a:tcPr/>
                </a:tc>
                <a:extLst>
                  <a:ext uri="{0D108BD9-81ED-4DB2-BD59-A6C34878D82A}">
                    <a16:rowId xmlns:a16="http://schemas.microsoft.com/office/drawing/2014/main" val="1148907582"/>
                  </a:ext>
                </a:extLst>
              </a:tr>
              <a:tr h="370840">
                <a:tc>
                  <a:txBody>
                    <a:bodyPr/>
                    <a:lstStyle/>
                    <a:p>
                      <a:r>
                        <a:rPr lang="en-US" dirty="0"/>
                        <a:t>C</a:t>
                      </a:r>
                    </a:p>
                  </a:txBody>
                  <a:tcPr/>
                </a:tc>
                <a:tc>
                  <a:txBody>
                    <a:bodyPr/>
                    <a:lstStyle/>
                    <a:p>
                      <a:pPr algn="r"/>
                      <a:r>
                        <a:rPr lang="en-US" dirty="0"/>
                        <a:t>€50</a:t>
                      </a:r>
                    </a:p>
                  </a:txBody>
                  <a:tcPr/>
                </a:tc>
                <a:extLst>
                  <a:ext uri="{0D108BD9-81ED-4DB2-BD59-A6C34878D82A}">
                    <a16:rowId xmlns:a16="http://schemas.microsoft.com/office/drawing/2014/main" val="91456534"/>
                  </a:ext>
                </a:extLst>
              </a:tr>
              <a:tr h="370840">
                <a:tc>
                  <a:txBody>
                    <a:bodyPr/>
                    <a:lstStyle/>
                    <a:p>
                      <a:r>
                        <a:rPr lang="en-US" b="1" dirty="0"/>
                        <a:t>Total</a:t>
                      </a:r>
                    </a:p>
                  </a:txBody>
                  <a:tcPr/>
                </a:tc>
                <a:tc>
                  <a:txBody>
                    <a:bodyPr/>
                    <a:lstStyle/>
                    <a:p>
                      <a:pPr algn="r"/>
                      <a:r>
                        <a:rPr lang="en-US" b="1" dirty="0"/>
                        <a:t>€350</a:t>
                      </a:r>
                    </a:p>
                  </a:txBody>
                  <a:tcPr/>
                </a:tc>
                <a:extLst>
                  <a:ext uri="{0D108BD9-81ED-4DB2-BD59-A6C34878D82A}">
                    <a16:rowId xmlns:a16="http://schemas.microsoft.com/office/drawing/2014/main" val="1929893982"/>
                  </a:ext>
                </a:extLst>
              </a:tr>
            </a:tbl>
          </a:graphicData>
        </a:graphic>
      </p:graphicFrame>
    </p:spTree>
    <p:extLst>
      <p:ext uri="{BB962C8B-B14F-4D97-AF65-F5344CB8AC3E}">
        <p14:creationId xmlns:p14="http://schemas.microsoft.com/office/powerpoint/2010/main" val="107289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9646-8449-4C4E-AF12-BAC2A7984D04}"/>
              </a:ext>
            </a:extLst>
          </p:cNvPr>
          <p:cNvSpPr>
            <a:spLocks noGrp="1"/>
          </p:cNvSpPr>
          <p:nvPr>
            <p:ph type="title"/>
          </p:nvPr>
        </p:nvSpPr>
        <p:spPr/>
        <p:txBody>
          <a:bodyPr/>
          <a:lstStyle/>
          <a:p>
            <a:r>
              <a:rPr lang="en-US" dirty="0"/>
              <a:t>many to many relationships</a:t>
            </a:r>
          </a:p>
        </p:txBody>
      </p:sp>
      <p:graphicFrame>
        <p:nvGraphicFramePr>
          <p:cNvPr id="3" name="Table 2">
            <a:extLst>
              <a:ext uri="{FF2B5EF4-FFF2-40B4-BE49-F238E27FC236}">
                <a16:creationId xmlns:a16="http://schemas.microsoft.com/office/drawing/2014/main" id="{DBBA56E8-A2B3-4C0F-A8E5-5A1A26C349AC}"/>
              </a:ext>
            </a:extLst>
          </p:cNvPr>
          <p:cNvGraphicFramePr>
            <a:graphicFrameLocks noGrp="1"/>
          </p:cNvGraphicFramePr>
          <p:nvPr>
            <p:extLst>
              <p:ext uri="{D42A27DB-BD31-4B8C-83A1-F6EECF244321}">
                <p14:modId xmlns:p14="http://schemas.microsoft.com/office/powerpoint/2010/main" val="10328136"/>
              </p:ext>
            </p:extLst>
          </p:nvPr>
        </p:nvGraphicFramePr>
        <p:xfrm>
          <a:off x="491744" y="3697790"/>
          <a:ext cx="2885440" cy="1483360"/>
        </p:xfrm>
        <a:graphic>
          <a:graphicData uri="http://schemas.openxmlformats.org/drawingml/2006/table">
            <a:tbl>
              <a:tblPr firstRow="1" bandRow="1">
                <a:tableStyleId>{5C22544A-7EE6-4342-B048-85BDC9FD1C3A}</a:tableStyleId>
              </a:tblPr>
              <a:tblGrid>
                <a:gridCol w="1605280">
                  <a:extLst>
                    <a:ext uri="{9D8B030D-6E8A-4147-A177-3AD203B41FA5}">
                      <a16:colId xmlns:a16="http://schemas.microsoft.com/office/drawing/2014/main" val="3840373723"/>
                    </a:ext>
                  </a:extLst>
                </a:gridCol>
                <a:gridCol w="1280160">
                  <a:extLst>
                    <a:ext uri="{9D8B030D-6E8A-4147-A177-3AD203B41FA5}">
                      <a16:colId xmlns:a16="http://schemas.microsoft.com/office/drawing/2014/main" val="2645869245"/>
                    </a:ext>
                  </a:extLst>
                </a:gridCol>
              </a:tblGrid>
              <a:tr h="370840">
                <a:tc>
                  <a:txBody>
                    <a:bodyPr/>
                    <a:lstStyle/>
                    <a:p>
                      <a:r>
                        <a:rPr lang="en-US" dirty="0" err="1"/>
                        <a:t>CustomerKey</a:t>
                      </a:r>
                      <a:endParaRPr lang="en-US" dirty="0"/>
                    </a:p>
                  </a:txBody>
                  <a:tcPr/>
                </a:tc>
                <a:tc>
                  <a:txBody>
                    <a:bodyPr/>
                    <a:lstStyle/>
                    <a:p>
                      <a:r>
                        <a:rPr lang="en-US" dirty="0"/>
                        <a:t>Customer</a:t>
                      </a:r>
                    </a:p>
                  </a:txBody>
                  <a:tcPr/>
                </a:tc>
                <a:extLst>
                  <a:ext uri="{0D108BD9-81ED-4DB2-BD59-A6C34878D82A}">
                    <a16:rowId xmlns:a16="http://schemas.microsoft.com/office/drawing/2014/main" val="1137759102"/>
                  </a:ext>
                </a:extLst>
              </a:tr>
              <a:tr h="370840">
                <a:tc>
                  <a:txBody>
                    <a:bodyPr/>
                    <a:lstStyle/>
                    <a:p>
                      <a:r>
                        <a:rPr lang="en-US" dirty="0"/>
                        <a:t>1</a:t>
                      </a:r>
                    </a:p>
                  </a:txBody>
                  <a:tcPr/>
                </a:tc>
                <a:tc>
                  <a:txBody>
                    <a:bodyPr/>
                    <a:lstStyle/>
                    <a:p>
                      <a:r>
                        <a:rPr lang="en-US" dirty="0"/>
                        <a:t>A</a:t>
                      </a:r>
                    </a:p>
                  </a:txBody>
                  <a:tcPr/>
                </a:tc>
                <a:extLst>
                  <a:ext uri="{0D108BD9-81ED-4DB2-BD59-A6C34878D82A}">
                    <a16:rowId xmlns:a16="http://schemas.microsoft.com/office/drawing/2014/main" val="642461016"/>
                  </a:ext>
                </a:extLst>
              </a:tr>
              <a:tr h="370840">
                <a:tc>
                  <a:txBody>
                    <a:bodyPr/>
                    <a:lstStyle/>
                    <a:p>
                      <a:r>
                        <a:rPr lang="en-US" dirty="0"/>
                        <a:t>2</a:t>
                      </a:r>
                    </a:p>
                  </a:txBody>
                  <a:tcPr/>
                </a:tc>
                <a:tc>
                  <a:txBody>
                    <a:bodyPr/>
                    <a:lstStyle/>
                    <a:p>
                      <a:r>
                        <a:rPr lang="en-US" dirty="0"/>
                        <a:t>B</a:t>
                      </a:r>
                    </a:p>
                  </a:txBody>
                  <a:tcPr/>
                </a:tc>
                <a:extLst>
                  <a:ext uri="{0D108BD9-81ED-4DB2-BD59-A6C34878D82A}">
                    <a16:rowId xmlns:a16="http://schemas.microsoft.com/office/drawing/2014/main" val="3752756652"/>
                  </a:ext>
                </a:extLst>
              </a:tr>
              <a:tr h="370840">
                <a:tc>
                  <a:txBody>
                    <a:bodyPr/>
                    <a:lstStyle/>
                    <a:p>
                      <a:r>
                        <a:rPr lang="en-US" dirty="0"/>
                        <a:t>3</a:t>
                      </a:r>
                    </a:p>
                  </a:txBody>
                  <a:tcPr/>
                </a:tc>
                <a:tc>
                  <a:txBody>
                    <a:bodyPr/>
                    <a:lstStyle/>
                    <a:p>
                      <a:r>
                        <a:rPr lang="en-US" dirty="0"/>
                        <a:t>C</a:t>
                      </a:r>
                    </a:p>
                  </a:txBody>
                  <a:tcPr/>
                </a:tc>
                <a:extLst>
                  <a:ext uri="{0D108BD9-81ED-4DB2-BD59-A6C34878D82A}">
                    <a16:rowId xmlns:a16="http://schemas.microsoft.com/office/drawing/2014/main" val="352662944"/>
                  </a:ext>
                </a:extLst>
              </a:tr>
            </a:tbl>
          </a:graphicData>
        </a:graphic>
      </p:graphicFrame>
      <p:graphicFrame>
        <p:nvGraphicFramePr>
          <p:cNvPr id="4" name="Table 3">
            <a:extLst>
              <a:ext uri="{FF2B5EF4-FFF2-40B4-BE49-F238E27FC236}">
                <a16:creationId xmlns:a16="http://schemas.microsoft.com/office/drawing/2014/main" id="{AABBCFE4-AD21-414D-9BB0-EFA177EE29C8}"/>
              </a:ext>
            </a:extLst>
          </p:cNvPr>
          <p:cNvGraphicFramePr>
            <a:graphicFrameLocks noGrp="1"/>
          </p:cNvGraphicFramePr>
          <p:nvPr>
            <p:extLst>
              <p:ext uri="{D42A27DB-BD31-4B8C-83A1-F6EECF244321}">
                <p14:modId xmlns:p14="http://schemas.microsoft.com/office/powerpoint/2010/main" val="2183815024"/>
              </p:ext>
            </p:extLst>
          </p:nvPr>
        </p:nvGraphicFramePr>
        <p:xfrm>
          <a:off x="9002920" y="4531698"/>
          <a:ext cx="2698496" cy="1483360"/>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2645869245"/>
                    </a:ext>
                  </a:extLst>
                </a:gridCol>
                <a:gridCol w="1225296">
                  <a:extLst>
                    <a:ext uri="{9D8B030D-6E8A-4147-A177-3AD203B41FA5}">
                      <a16:colId xmlns:a16="http://schemas.microsoft.com/office/drawing/2014/main" val="210048202"/>
                    </a:ext>
                  </a:extLst>
                </a:gridCol>
              </a:tblGrid>
              <a:tr h="370840">
                <a:tc>
                  <a:txBody>
                    <a:bodyPr/>
                    <a:lstStyle/>
                    <a:p>
                      <a:r>
                        <a:rPr lang="en-US" dirty="0" err="1"/>
                        <a:t>AccountKey</a:t>
                      </a:r>
                      <a:endParaRPr lang="en-US" dirty="0"/>
                    </a:p>
                  </a:txBody>
                  <a:tcPr/>
                </a:tc>
                <a:tc>
                  <a:txBody>
                    <a:bodyPr/>
                    <a:lstStyle/>
                    <a:p>
                      <a:pPr algn="r"/>
                      <a:r>
                        <a:rPr lang="en-US" dirty="0"/>
                        <a:t>Amount</a:t>
                      </a:r>
                    </a:p>
                  </a:txBody>
                  <a:tcPr/>
                </a:tc>
                <a:extLst>
                  <a:ext uri="{0D108BD9-81ED-4DB2-BD59-A6C34878D82A}">
                    <a16:rowId xmlns:a16="http://schemas.microsoft.com/office/drawing/2014/main" val="1137759102"/>
                  </a:ext>
                </a:extLst>
              </a:tr>
              <a:tr h="370840">
                <a:tc>
                  <a:txBody>
                    <a:bodyPr/>
                    <a:lstStyle/>
                    <a:p>
                      <a:r>
                        <a:rPr lang="en-US" dirty="0"/>
                        <a:t>1</a:t>
                      </a:r>
                    </a:p>
                  </a:txBody>
                  <a:tcPr/>
                </a:tc>
                <a:tc>
                  <a:txBody>
                    <a:bodyPr/>
                    <a:lstStyle/>
                    <a:p>
                      <a:pPr algn="r"/>
                      <a:r>
                        <a:rPr lang="en-US" dirty="0"/>
                        <a:t>€100</a:t>
                      </a:r>
                    </a:p>
                  </a:txBody>
                  <a:tcPr/>
                </a:tc>
                <a:extLst>
                  <a:ext uri="{0D108BD9-81ED-4DB2-BD59-A6C34878D82A}">
                    <a16:rowId xmlns:a16="http://schemas.microsoft.com/office/drawing/2014/main" val="642461016"/>
                  </a:ext>
                </a:extLst>
              </a:tr>
              <a:tr h="370840">
                <a:tc>
                  <a:txBody>
                    <a:bodyPr/>
                    <a:lstStyle/>
                    <a:p>
                      <a:r>
                        <a:rPr lang="en-US" dirty="0"/>
                        <a:t>2</a:t>
                      </a:r>
                    </a:p>
                  </a:txBody>
                  <a:tcPr/>
                </a:tc>
                <a:tc>
                  <a:txBody>
                    <a:bodyPr/>
                    <a:lstStyle/>
                    <a:p>
                      <a:pPr algn="r"/>
                      <a:r>
                        <a:rPr lang="en-US" dirty="0"/>
                        <a:t>€200</a:t>
                      </a:r>
                    </a:p>
                  </a:txBody>
                  <a:tcPr/>
                </a:tc>
                <a:extLst>
                  <a:ext uri="{0D108BD9-81ED-4DB2-BD59-A6C34878D82A}">
                    <a16:rowId xmlns:a16="http://schemas.microsoft.com/office/drawing/2014/main" val="3752756652"/>
                  </a:ext>
                </a:extLst>
              </a:tr>
              <a:tr h="370840">
                <a:tc>
                  <a:txBody>
                    <a:bodyPr/>
                    <a:lstStyle/>
                    <a:p>
                      <a:r>
                        <a:rPr lang="en-US" dirty="0"/>
                        <a:t>3</a:t>
                      </a:r>
                    </a:p>
                  </a:txBody>
                  <a:tcPr/>
                </a:tc>
                <a:tc>
                  <a:txBody>
                    <a:bodyPr/>
                    <a:lstStyle/>
                    <a:p>
                      <a:pPr algn="r"/>
                      <a:r>
                        <a:rPr lang="en-US" dirty="0"/>
                        <a:t>€50</a:t>
                      </a:r>
                    </a:p>
                  </a:txBody>
                  <a:tcPr/>
                </a:tc>
                <a:extLst>
                  <a:ext uri="{0D108BD9-81ED-4DB2-BD59-A6C34878D82A}">
                    <a16:rowId xmlns:a16="http://schemas.microsoft.com/office/drawing/2014/main" val="3913435580"/>
                  </a:ext>
                </a:extLst>
              </a:tr>
            </a:tbl>
          </a:graphicData>
        </a:graphic>
      </p:graphicFrame>
      <p:graphicFrame>
        <p:nvGraphicFramePr>
          <p:cNvPr id="6" name="Table 5">
            <a:extLst>
              <a:ext uri="{FF2B5EF4-FFF2-40B4-BE49-F238E27FC236}">
                <a16:creationId xmlns:a16="http://schemas.microsoft.com/office/drawing/2014/main" id="{63F61C55-B98C-4996-86E0-E8DEA1CF770C}"/>
              </a:ext>
            </a:extLst>
          </p:cNvPr>
          <p:cNvGraphicFramePr>
            <a:graphicFrameLocks noGrp="1"/>
          </p:cNvGraphicFramePr>
          <p:nvPr>
            <p:extLst>
              <p:ext uri="{D42A27DB-BD31-4B8C-83A1-F6EECF244321}">
                <p14:modId xmlns:p14="http://schemas.microsoft.com/office/powerpoint/2010/main" val="2282536530"/>
              </p:ext>
            </p:extLst>
          </p:nvPr>
        </p:nvGraphicFramePr>
        <p:xfrm>
          <a:off x="7821457" y="1701803"/>
          <a:ext cx="2552192" cy="1483360"/>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3412921465"/>
                    </a:ext>
                  </a:extLst>
                </a:gridCol>
                <a:gridCol w="1109472">
                  <a:extLst>
                    <a:ext uri="{9D8B030D-6E8A-4147-A177-3AD203B41FA5}">
                      <a16:colId xmlns:a16="http://schemas.microsoft.com/office/drawing/2014/main" val="2645869245"/>
                    </a:ext>
                  </a:extLst>
                </a:gridCol>
              </a:tblGrid>
              <a:tr h="370840">
                <a:tc>
                  <a:txBody>
                    <a:bodyPr/>
                    <a:lstStyle/>
                    <a:p>
                      <a:r>
                        <a:rPr lang="en-US" dirty="0" err="1"/>
                        <a:t>AccountKey</a:t>
                      </a:r>
                      <a:endParaRPr lang="en-US" dirty="0"/>
                    </a:p>
                  </a:txBody>
                  <a:tcPr/>
                </a:tc>
                <a:tc>
                  <a:txBody>
                    <a:bodyPr/>
                    <a:lstStyle/>
                    <a:p>
                      <a:r>
                        <a:rPr lang="en-US" dirty="0"/>
                        <a:t>Account</a:t>
                      </a:r>
                    </a:p>
                  </a:txBody>
                  <a:tcPr/>
                </a:tc>
                <a:extLst>
                  <a:ext uri="{0D108BD9-81ED-4DB2-BD59-A6C34878D82A}">
                    <a16:rowId xmlns:a16="http://schemas.microsoft.com/office/drawing/2014/main" val="1137759102"/>
                  </a:ext>
                </a:extLst>
              </a:tr>
              <a:tr h="370840">
                <a:tc>
                  <a:txBody>
                    <a:bodyPr/>
                    <a:lstStyle/>
                    <a:p>
                      <a:r>
                        <a:rPr lang="en-US" dirty="0"/>
                        <a:t>1</a:t>
                      </a:r>
                    </a:p>
                  </a:txBody>
                  <a:tcPr/>
                </a:tc>
                <a:tc>
                  <a:txBody>
                    <a:bodyPr/>
                    <a:lstStyle/>
                    <a:p>
                      <a:r>
                        <a:rPr lang="en-US" dirty="0"/>
                        <a:t>alpha</a:t>
                      </a:r>
                    </a:p>
                  </a:txBody>
                  <a:tcPr/>
                </a:tc>
                <a:extLst>
                  <a:ext uri="{0D108BD9-81ED-4DB2-BD59-A6C34878D82A}">
                    <a16:rowId xmlns:a16="http://schemas.microsoft.com/office/drawing/2014/main" val="642461016"/>
                  </a:ext>
                </a:extLst>
              </a:tr>
              <a:tr h="370840">
                <a:tc>
                  <a:txBody>
                    <a:bodyPr/>
                    <a:lstStyle/>
                    <a:p>
                      <a:r>
                        <a:rPr lang="en-US" dirty="0"/>
                        <a:t>2</a:t>
                      </a:r>
                    </a:p>
                  </a:txBody>
                  <a:tcPr/>
                </a:tc>
                <a:tc>
                  <a:txBody>
                    <a:bodyPr/>
                    <a:lstStyle/>
                    <a:p>
                      <a:r>
                        <a:rPr lang="en-US" dirty="0"/>
                        <a:t>beta</a:t>
                      </a:r>
                    </a:p>
                  </a:txBody>
                  <a:tcPr/>
                </a:tc>
                <a:extLst>
                  <a:ext uri="{0D108BD9-81ED-4DB2-BD59-A6C34878D82A}">
                    <a16:rowId xmlns:a16="http://schemas.microsoft.com/office/drawing/2014/main" val="3752756652"/>
                  </a:ext>
                </a:extLst>
              </a:tr>
              <a:tr h="370840">
                <a:tc>
                  <a:txBody>
                    <a:bodyPr/>
                    <a:lstStyle/>
                    <a:p>
                      <a:r>
                        <a:rPr lang="en-US" dirty="0"/>
                        <a:t>3</a:t>
                      </a:r>
                    </a:p>
                  </a:txBody>
                  <a:tcPr/>
                </a:tc>
                <a:tc>
                  <a:txBody>
                    <a:bodyPr/>
                    <a:lstStyle/>
                    <a:p>
                      <a:r>
                        <a:rPr lang="en-US" dirty="0"/>
                        <a:t>gamma</a:t>
                      </a:r>
                    </a:p>
                  </a:txBody>
                  <a:tcPr/>
                </a:tc>
                <a:extLst>
                  <a:ext uri="{0D108BD9-81ED-4DB2-BD59-A6C34878D82A}">
                    <a16:rowId xmlns:a16="http://schemas.microsoft.com/office/drawing/2014/main" val="3913435580"/>
                  </a:ext>
                </a:extLst>
              </a:tr>
            </a:tbl>
          </a:graphicData>
        </a:graphic>
      </p:graphicFrame>
      <p:cxnSp>
        <p:nvCxnSpPr>
          <p:cNvPr id="8" name="Connector: Elbow 7">
            <a:extLst>
              <a:ext uri="{FF2B5EF4-FFF2-40B4-BE49-F238E27FC236}">
                <a16:creationId xmlns:a16="http://schemas.microsoft.com/office/drawing/2014/main" id="{618B5F90-3C9A-4F4B-9EDB-6B8E359198F9}"/>
              </a:ext>
            </a:extLst>
          </p:cNvPr>
          <p:cNvCxnSpPr>
            <a:cxnSpLocks/>
            <a:stCxn id="6" idx="2"/>
            <a:endCxn id="4" idx="0"/>
          </p:cNvCxnSpPr>
          <p:nvPr/>
        </p:nvCxnSpPr>
        <p:spPr>
          <a:xfrm rot="16200000" flipH="1">
            <a:off x="9051593" y="3231122"/>
            <a:ext cx="1346535" cy="12546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8A8F119B-E229-4C31-B36B-A7AD773B6147}"/>
              </a:ext>
            </a:extLst>
          </p:cNvPr>
          <p:cNvGraphicFramePr>
            <a:graphicFrameLocks noGrp="1"/>
          </p:cNvGraphicFramePr>
          <p:nvPr>
            <p:extLst>
              <p:ext uri="{D42A27DB-BD31-4B8C-83A1-F6EECF244321}">
                <p14:modId xmlns:p14="http://schemas.microsoft.com/office/powerpoint/2010/main" val="168941444"/>
              </p:ext>
            </p:extLst>
          </p:nvPr>
        </p:nvGraphicFramePr>
        <p:xfrm>
          <a:off x="3960657" y="2677498"/>
          <a:ext cx="3222752" cy="1854200"/>
        </p:xfrm>
        <a:graphic>
          <a:graphicData uri="http://schemas.openxmlformats.org/drawingml/2006/table">
            <a:tbl>
              <a:tblPr firstRow="1" bandRow="1">
                <a:tableStyleId>{5C22544A-7EE6-4342-B048-85BDC9FD1C3A}</a:tableStyleId>
              </a:tblPr>
              <a:tblGrid>
                <a:gridCol w="1613408">
                  <a:extLst>
                    <a:ext uri="{9D8B030D-6E8A-4147-A177-3AD203B41FA5}">
                      <a16:colId xmlns:a16="http://schemas.microsoft.com/office/drawing/2014/main" val="1893731146"/>
                    </a:ext>
                  </a:extLst>
                </a:gridCol>
                <a:gridCol w="1609344">
                  <a:extLst>
                    <a:ext uri="{9D8B030D-6E8A-4147-A177-3AD203B41FA5}">
                      <a16:colId xmlns:a16="http://schemas.microsoft.com/office/drawing/2014/main" val="3048164816"/>
                    </a:ext>
                  </a:extLst>
                </a:gridCol>
              </a:tblGrid>
              <a:tr h="370840">
                <a:tc>
                  <a:txBody>
                    <a:bodyPr/>
                    <a:lstStyle/>
                    <a:p>
                      <a:r>
                        <a:rPr lang="en-US" dirty="0" err="1"/>
                        <a:t>AccountKey</a:t>
                      </a:r>
                      <a:endParaRPr lang="en-US" dirty="0"/>
                    </a:p>
                  </a:txBody>
                  <a:tcPr/>
                </a:tc>
                <a:tc>
                  <a:txBody>
                    <a:bodyPr/>
                    <a:lstStyle/>
                    <a:p>
                      <a:r>
                        <a:rPr lang="en-US" dirty="0" err="1"/>
                        <a:t>CustomerKey</a:t>
                      </a:r>
                      <a:endParaRPr lang="en-US" dirty="0"/>
                    </a:p>
                  </a:txBody>
                  <a:tcPr/>
                </a:tc>
                <a:extLst>
                  <a:ext uri="{0D108BD9-81ED-4DB2-BD59-A6C34878D82A}">
                    <a16:rowId xmlns:a16="http://schemas.microsoft.com/office/drawing/2014/main" val="1838527967"/>
                  </a:ext>
                </a:extLst>
              </a:tr>
              <a:tr h="370840">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411283806"/>
                  </a:ext>
                </a:extLst>
              </a:tr>
              <a:tr h="370840">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3798385913"/>
                  </a:ext>
                </a:extLst>
              </a:tr>
              <a:tr h="370840">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2737445271"/>
                  </a:ext>
                </a:extLst>
              </a:tr>
              <a:tr h="370840">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3249774189"/>
                  </a:ext>
                </a:extLst>
              </a:tr>
            </a:tbl>
          </a:graphicData>
        </a:graphic>
      </p:graphicFrame>
      <p:cxnSp>
        <p:nvCxnSpPr>
          <p:cNvPr id="20" name="Connector: Elbow 19">
            <a:extLst>
              <a:ext uri="{FF2B5EF4-FFF2-40B4-BE49-F238E27FC236}">
                <a16:creationId xmlns:a16="http://schemas.microsoft.com/office/drawing/2014/main" id="{9C4C988B-FD92-48B7-8BF7-CD599B827530}"/>
              </a:ext>
            </a:extLst>
          </p:cNvPr>
          <p:cNvCxnSpPr>
            <a:cxnSpLocks/>
            <a:stCxn id="3" idx="2"/>
            <a:endCxn id="17" idx="2"/>
          </p:cNvCxnSpPr>
          <p:nvPr/>
        </p:nvCxnSpPr>
        <p:spPr>
          <a:xfrm rot="5400000" flipH="1" flipV="1">
            <a:off x="3428522" y="3037639"/>
            <a:ext cx="649452" cy="3637569"/>
          </a:xfrm>
          <a:prstGeom prst="bentConnector3">
            <a:avLst>
              <a:gd name="adj1" fmla="val -351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3B95D93-1991-484E-AD7F-2F0465F68150}"/>
              </a:ext>
            </a:extLst>
          </p:cNvPr>
          <p:cNvCxnSpPr>
            <a:cxnSpLocks/>
            <a:stCxn id="6" idx="1"/>
            <a:endCxn id="17" idx="0"/>
          </p:cNvCxnSpPr>
          <p:nvPr/>
        </p:nvCxnSpPr>
        <p:spPr>
          <a:xfrm rot="10800000" flipV="1">
            <a:off x="5572033" y="2443482"/>
            <a:ext cx="2249424" cy="23401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D166E5-7055-467F-A96E-898982FCA735}"/>
              </a:ext>
            </a:extLst>
          </p:cNvPr>
          <p:cNvSpPr txBox="1"/>
          <p:nvPr/>
        </p:nvSpPr>
        <p:spPr>
          <a:xfrm>
            <a:off x="1177687" y="3125325"/>
            <a:ext cx="151355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dimension</a:t>
            </a:r>
          </a:p>
        </p:txBody>
      </p:sp>
      <p:sp>
        <p:nvSpPr>
          <p:cNvPr id="27" name="TextBox 26">
            <a:extLst>
              <a:ext uri="{FF2B5EF4-FFF2-40B4-BE49-F238E27FC236}">
                <a16:creationId xmlns:a16="http://schemas.microsoft.com/office/drawing/2014/main" id="{4B419687-5274-4DC7-86E6-D0CE2D2EC46B}"/>
              </a:ext>
            </a:extLst>
          </p:cNvPr>
          <p:cNvSpPr txBox="1"/>
          <p:nvPr/>
        </p:nvSpPr>
        <p:spPr>
          <a:xfrm>
            <a:off x="8340777" y="1159258"/>
            <a:ext cx="151355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dimension</a:t>
            </a:r>
          </a:p>
        </p:txBody>
      </p:sp>
      <p:sp>
        <p:nvSpPr>
          <p:cNvPr id="28" name="TextBox 27">
            <a:extLst>
              <a:ext uri="{FF2B5EF4-FFF2-40B4-BE49-F238E27FC236}">
                <a16:creationId xmlns:a16="http://schemas.microsoft.com/office/drawing/2014/main" id="{93A95748-0EE1-404F-B680-55F61DE7627D}"/>
              </a:ext>
            </a:extLst>
          </p:cNvPr>
          <p:cNvSpPr txBox="1"/>
          <p:nvPr/>
        </p:nvSpPr>
        <p:spPr>
          <a:xfrm>
            <a:off x="9963039" y="5955220"/>
            <a:ext cx="77825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fact</a:t>
            </a:r>
          </a:p>
        </p:txBody>
      </p:sp>
      <p:sp>
        <p:nvSpPr>
          <p:cNvPr id="29" name="TextBox 28">
            <a:extLst>
              <a:ext uri="{FF2B5EF4-FFF2-40B4-BE49-F238E27FC236}">
                <a16:creationId xmlns:a16="http://schemas.microsoft.com/office/drawing/2014/main" id="{31A0187E-DB14-4F77-96ED-5EB477BCEA9B}"/>
              </a:ext>
            </a:extLst>
          </p:cNvPr>
          <p:cNvSpPr txBox="1"/>
          <p:nvPr/>
        </p:nvSpPr>
        <p:spPr>
          <a:xfrm>
            <a:off x="3766745" y="2141833"/>
            <a:ext cx="180528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bridge table</a:t>
            </a:r>
          </a:p>
        </p:txBody>
      </p:sp>
      <p:sp>
        <p:nvSpPr>
          <p:cNvPr id="30" name="Arrow: Right 29">
            <a:extLst>
              <a:ext uri="{FF2B5EF4-FFF2-40B4-BE49-F238E27FC236}">
                <a16:creationId xmlns:a16="http://schemas.microsoft.com/office/drawing/2014/main" id="{6AAE91C5-2F08-421C-8455-F44C77EF2104}"/>
              </a:ext>
            </a:extLst>
          </p:cNvPr>
          <p:cNvSpPr/>
          <p:nvPr/>
        </p:nvSpPr>
        <p:spPr bwMode="auto">
          <a:xfrm rot="20841594">
            <a:off x="2991325" y="5015032"/>
            <a:ext cx="1938664" cy="415755"/>
          </a:xfrm>
          <a:prstGeom prst="rightArrow">
            <a:avLst/>
          </a:prstGeom>
          <a:solidFill>
            <a:schemeClr val="accent6">
              <a:lumMod val="60000"/>
              <a:lumOff val="4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Arrow: Right 30">
            <a:extLst>
              <a:ext uri="{FF2B5EF4-FFF2-40B4-BE49-F238E27FC236}">
                <a16:creationId xmlns:a16="http://schemas.microsoft.com/office/drawing/2014/main" id="{3E8C18A7-4106-4660-8280-9A0A65D1FD16}"/>
              </a:ext>
            </a:extLst>
          </p:cNvPr>
          <p:cNvSpPr/>
          <p:nvPr/>
        </p:nvSpPr>
        <p:spPr bwMode="auto">
          <a:xfrm rot="3355591">
            <a:off x="8993708" y="3680695"/>
            <a:ext cx="1938664" cy="415755"/>
          </a:xfrm>
          <a:prstGeom prst="rightArrow">
            <a:avLst/>
          </a:prstGeom>
          <a:solidFill>
            <a:schemeClr val="accent6">
              <a:lumMod val="60000"/>
              <a:lumOff val="4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E9D0225F-1ABE-4801-9892-15C60B4C2B4C}"/>
              </a:ext>
            </a:extLst>
          </p:cNvPr>
          <p:cNvSpPr/>
          <p:nvPr/>
        </p:nvSpPr>
        <p:spPr bwMode="auto">
          <a:xfrm rot="20841594">
            <a:off x="5852808" y="2285505"/>
            <a:ext cx="1938664" cy="415755"/>
          </a:xfrm>
          <a:prstGeom prst="rightArrow">
            <a:avLst/>
          </a:prstGeom>
          <a:solidFill>
            <a:schemeClr val="accent6">
              <a:lumMod val="60000"/>
              <a:lumOff val="40000"/>
            </a:scheme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44D095CB-5E8B-482F-BFF2-0CF7BD746893}"/>
              </a:ext>
            </a:extLst>
          </p:cNvPr>
          <p:cNvSpPr txBox="1"/>
          <p:nvPr/>
        </p:nvSpPr>
        <p:spPr>
          <a:xfrm>
            <a:off x="6255000" y="1738878"/>
            <a:ext cx="994230" cy="1514261"/>
          </a:xfrm>
          <a:prstGeom prst="rect">
            <a:avLst/>
          </a:prstGeom>
          <a:noFill/>
        </p:spPr>
        <p:txBody>
          <a:bodyPr wrap="square" lIns="182880" tIns="146304" rIns="182880" bIns="146304" rtlCol="0">
            <a:spAutoFit/>
          </a:bodyPr>
          <a:lstStyle/>
          <a:p>
            <a:pPr>
              <a:lnSpc>
                <a:spcPct val="90000"/>
              </a:lnSpc>
              <a:spcAft>
                <a:spcPts val="600"/>
              </a:spcAft>
            </a:pPr>
            <a:r>
              <a:rPr lang="en-US" sz="8800" dirty="0">
                <a:solidFill>
                  <a:srgbClr val="FF0000"/>
                </a:solidFill>
              </a:rPr>
              <a:t>X</a:t>
            </a:r>
          </a:p>
        </p:txBody>
      </p:sp>
    </p:spTree>
    <p:extLst>
      <p:ext uri="{BB962C8B-B14F-4D97-AF65-F5344CB8AC3E}">
        <p14:creationId xmlns:p14="http://schemas.microsoft.com/office/powerpoint/2010/main" val="160333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752D-41C3-47D5-89C2-A4094B48C15A}"/>
              </a:ext>
            </a:extLst>
          </p:cNvPr>
          <p:cNvSpPr>
            <a:spLocks noGrp="1"/>
          </p:cNvSpPr>
          <p:nvPr>
            <p:ph type="title"/>
          </p:nvPr>
        </p:nvSpPr>
        <p:spPr>
          <a:xfrm>
            <a:off x="269240" y="289512"/>
            <a:ext cx="11655840" cy="899665"/>
          </a:xfrm>
        </p:spPr>
        <p:txBody>
          <a:bodyPr/>
          <a:lstStyle/>
          <a:p>
            <a:r>
              <a:rPr lang="en-US" sz="28700" dirty="0"/>
              <a:t>DEMO</a:t>
            </a:r>
            <a:br>
              <a:rPr lang="en-US" sz="4000" dirty="0"/>
            </a:br>
            <a:r>
              <a:rPr lang="en-US" sz="4000" dirty="0"/>
              <a:t>  many-2-many relationships</a:t>
            </a:r>
            <a:br>
              <a:rPr lang="en-US" sz="4000" dirty="0"/>
            </a:br>
            <a:r>
              <a:rPr lang="en-US" sz="4000" dirty="0"/>
              <a:t>  show effect of wrong granularity</a:t>
            </a:r>
          </a:p>
        </p:txBody>
      </p:sp>
    </p:spTree>
    <p:extLst>
      <p:ext uri="{BB962C8B-B14F-4D97-AF65-F5344CB8AC3E}">
        <p14:creationId xmlns:p14="http://schemas.microsoft.com/office/powerpoint/2010/main" val="249984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ego, Stormtrooper, Cycling, Trick, Balance, Stable">
            <a:extLst>
              <a:ext uri="{FF2B5EF4-FFF2-40B4-BE49-F238E27FC236}">
                <a16:creationId xmlns:a16="http://schemas.microsoft.com/office/drawing/2014/main" id="{ED641A4B-7E80-4CD1-A7EA-6A7B4ED721F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3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B861CE-74CC-4C4C-87D9-E93E94E239D8}"/>
              </a:ext>
            </a:extLst>
          </p:cNvPr>
          <p:cNvSpPr>
            <a:spLocks noGrp="1"/>
          </p:cNvSpPr>
          <p:nvPr>
            <p:ph type="title"/>
          </p:nvPr>
        </p:nvSpPr>
        <p:spPr>
          <a:xfrm>
            <a:off x="7669784" y="289512"/>
            <a:ext cx="3668776" cy="899665"/>
          </a:xfrm>
        </p:spPr>
        <p:txBody>
          <a:bodyPr/>
          <a:lstStyle/>
          <a:p>
            <a:r>
              <a:rPr lang="en-US" dirty="0"/>
              <a:t>tips &amp; tricks</a:t>
            </a:r>
          </a:p>
        </p:txBody>
      </p:sp>
    </p:spTree>
    <p:extLst>
      <p:ext uri="{BB962C8B-B14F-4D97-AF65-F5344CB8AC3E}">
        <p14:creationId xmlns:p14="http://schemas.microsoft.com/office/powerpoint/2010/main" val="6433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fbeeldingsresultaat voor wales longest town name">
            <a:extLst>
              <a:ext uri="{FF2B5EF4-FFF2-40B4-BE49-F238E27FC236}">
                <a16:creationId xmlns:a16="http://schemas.microsoft.com/office/drawing/2014/main" id="{8D693C0F-4AC7-42EE-B051-DF0C0D12C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81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C3FF2E-23D7-42D1-9240-6678EB149D9B}"/>
              </a:ext>
            </a:extLst>
          </p:cNvPr>
          <p:cNvSpPr>
            <a:spLocks noGrp="1"/>
          </p:cNvSpPr>
          <p:nvPr>
            <p:ph type="title"/>
          </p:nvPr>
        </p:nvSpPr>
        <p:spPr>
          <a:xfrm>
            <a:off x="536160" y="1972008"/>
            <a:ext cx="11655840" cy="899665"/>
          </a:xfrm>
        </p:spPr>
        <p:txBody>
          <a:bodyPr/>
          <a:lstStyle/>
          <a:p>
            <a:r>
              <a:rPr lang="en-US" dirty="0">
                <a:solidFill>
                  <a:schemeClr val="bg1"/>
                </a:solidFill>
              </a:rPr>
              <a:t>give objects a decent name</a:t>
            </a:r>
          </a:p>
        </p:txBody>
      </p:sp>
    </p:spTree>
    <p:extLst>
      <p:ext uri="{BB962C8B-B14F-4D97-AF65-F5344CB8AC3E}">
        <p14:creationId xmlns:p14="http://schemas.microsoft.com/office/powerpoint/2010/main" val="345843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BD24B6-F2B2-47DB-9190-53FEC6D152C1}"/>
              </a:ext>
            </a:extLst>
          </p:cNvPr>
          <p:cNvSpPr>
            <a:spLocks noGrp="1"/>
          </p:cNvSpPr>
          <p:nvPr>
            <p:ph type="body" sz="quarter" idx="10"/>
          </p:nvPr>
        </p:nvSpPr>
        <p:spPr>
          <a:xfrm>
            <a:off x="269240" y="1189177"/>
            <a:ext cx="11653523" cy="683264"/>
          </a:xfrm>
        </p:spPr>
        <p:txBody>
          <a:bodyPr/>
          <a:lstStyle/>
          <a:p>
            <a:pPr marL="0" indent="0">
              <a:buNone/>
            </a:pPr>
            <a:r>
              <a:rPr lang="en-US" sz="3600" dirty="0"/>
              <a:t>https://mvps4croatia.com/</a:t>
            </a:r>
          </a:p>
        </p:txBody>
      </p:sp>
      <p:sp>
        <p:nvSpPr>
          <p:cNvPr id="2" name="Title 1">
            <a:extLst>
              <a:ext uri="{FF2B5EF4-FFF2-40B4-BE49-F238E27FC236}">
                <a16:creationId xmlns:a16="http://schemas.microsoft.com/office/drawing/2014/main" id="{ACA5E10F-4FFD-4CF5-AEFA-64BFA7589763}"/>
              </a:ext>
            </a:extLst>
          </p:cNvPr>
          <p:cNvSpPr>
            <a:spLocks noGrp="1"/>
          </p:cNvSpPr>
          <p:nvPr>
            <p:ph type="title"/>
          </p:nvPr>
        </p:nvSpPr>
        <p:spPr/>
        <p:txBody>
          <a:bodyPr/>
          <a:lstStyle/>
          <a:p>
            <a:r>
              <a:rPr lang="en-US" dirty="0"/>
              <a:t>MVPs for Croatia</a:t>
            </a:r>
          </a:p>
        </p:txBody>
      </p:sp>
      <p:pic>
        <p:nvPicPr>
          <p:cNvPr id="4" name="Picture 3">
            <a:extLst>
              <a:ext uri="{FF2B5EF4-FFF2-40B4-BE49-F238E27FC236}">
                <a16:creationId xmlns:a16="http://schemas.microsoft.com/office/drawing/2014/main" id="{E8FF46C6-2933-4AC0-9A38-5377013D0CD5}"/>
              </a:ext>
            </a:extLst>
          </p:cNvPr>
          <p:cNvPicPr>
            <a:picLocks noChangeAspect="1"/>
          </p:cNvPicPr>
          <p:nvPr/>
        </p:nvPicPr>
        <p:blipFill>
          <a:blip r:embed="rId2"/>
          <a:stretch>
            <a:fillRect/>
          </a:stretch>
        </p:blipFill>
        <p:spPr>
          <a:xfrm>
            <a:off x="5788360" y="0"/>
            <a:ext cx="6403640" cy="6858000"/>
          </a:xfrm>
          <a:prstGeom prst="rect">
            <a:avLst/>
          </a:prstGeom>
        </p:spPr>
      </p:pic>
    </p:spTree>
    <p:extLst>
      <p:ext uri="{BB962C8B-B14F-4D97-AF65-F5344CB8AC3E}">
        <p14:creationId xmlns:p14="http://schemas.microsoft.com/office/powerpoint/2010/main" val="25646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at, Blanket, Hide, Cute, Cheeky, Funny">
            <a:extLst>
              <a:ext uri="{FF2B5EF4-FFF2-40B4-BE49-F238E27FC236}">
                <a16:creationId xmlns:a16="http://schemas.microsoft.com/office/drawing/2014/main" id="{A616E101-C5E9-42F3-B276-ADD89E823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7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401610-5408-4789-A44F-1D930ACA82B9}"/>
              </a:ext>
            </a:extLst>
          </p:cNvPr>
          <p:cNvSpPr>
            <a:spLocks noGrp="1"/>
          </p:cNvSpPr>
          <p:nvPr>
            <p:ph type="title"/>
          </p:nvPr>
        </p:nvSpPr>
        <p:spPr>
          <a:xfrm>
            <a:off x="269240" y="1189177"/>
            <a:ext cx="11655840" cy="899665"/>
          </a:xfrm>
        </p:spPr>
        <p:txBody>
          <a:bodyPr/>
          <a:lstStyle/>
          <a:p>
            <a:r>
              <a:rPr lang="en-US" dirty="0">
                <a:solidFill>
                  <a:schemeClr val="bg1"/>
                </a:solidFill>
              </a:rPr>
              <a:t>hide everything not essential</a:t>
            </a:r>
          </a:p>
        </p:txBody>
      </p:sp>
    </p:spTree>
    <p:extLst>
      <p:ext uri="{BB962C8B-B14F-4D97-AF65-F5344CB8AC3E}">
        <p14:creationId xmlns:p14="http://schemas.microsoft.com/office/powerpoint/2010/main" val="367628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25C6-FE21-481B-ACF0-36264CE19DB5}"/>
              </a:ext>
            </a:extLst>
          </p:cNvPr>
          <p:cNvSpPr>
            <a:spLocks noGrp="1"/>
          </p:cNvSpPr>
          <p:nvPr>
            <p:ph type="title"/>
          </p:nvPr>
        </p:nvSpPr>
        <p:spPr/>
        <p:txBody>
          <a:bodyPr/>
          <a:lstStyle/>
          <a:p>
            <a:r>
              <a:rPr lang="en-US" dirty="0"/>
              <a:t>choose correct data type</a:t>
            </a:r>
          </a:p>
        </p:txBody>
      </p:sp>
      <p:pic>
        <p:nvPicPr>
          <p:cNvPr id="3" name="Picture 2">
            <a:extLst>
              <a:ext uri="{FF2B5EF4-FFF2-40B4-BE49-F238E27FC236}">
                <a16:creationId xmlns:a16="http://schemas.microsoft.com/office/drawing/2014/main" id="{EC9F726B-859B-42B1-8640-887BBCB85952}"/>
              </a:ext>
            </a:extLst>
          </p:cNvPr>
          <p:cNvPicPr>
            <a:picLocks noChangeAspect="1"/>
          </p:cNvPicPr>
          <p:nvPr/>
        </p:nvPicPr>
        <p:blipFill>
          <a:blip r:embed="rId3"/>
          <a:stretch>
            <a:fillRect/>
          </a:stretch>
        </p:blipFill>
        <p:spPr>
          <a:xfrm>
            <a:off x="357140" y="1189176"/>
            <a:ext cx="6722754" cy="3712007"/>
          </a:xfrm>
          <a:prstGeom prst="rect">
            <a:avLst/>
          </a:prstGeom>
        </p:spPr>
      </p:pic>
      <p:pic>
        <p:nvPicPr>
          <p:cNvPr id="6" name="Picture 5">
            <a:extLst>
              <a:ext uri="{FF2B5EF4-FFF2-40B4-BE49-F238E27FC236}">
                <a16:creationId xmlns:a16="http://schemas.microsoft.com/office/drawing/2014/main" id="{85AC0D0F-9EC9-4E9E-9750-95D87FEA3DD6}"/>
              </a:ext>
            </a:extLst>
          </p:cNvPr>
          <p:cNvPicPr>
            <a:picLocks noChangeAspect="1"/>
          </p:cNvPicPr>
          <p:nvPr/>
        </p:nvPicPr>
        <p:blipFill>
          <a:blip r:embed="rId4"/>
          <a:stretch>
            <a:fillRect/>
          </a:stretch>
        </p:blipFill>
        <p:spPr>
          <a:xfrm>
            <a:off x="7995600" y="2043609"/>
            <a:ext cx="3471636" cy="3942663"/>
          </a:xfrm>
          <a:prstGeom prst="rect">
            <a:avLst/>
          </a:prstGeom>
        </p:spPr>
      </p:pic>
    </p:spTree>
    <p:extLst>
      <p:ext uri="{BB962C8B-B14F-4D97-AF65-F5344CB8AC3E}">
        <p14:creationId xmlns:p14="http://schemas.microsoft.com/office/powerpoint/2010/main" val="220157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70CBD-33C9-4455-8C5F-60DCC3170D26}"/>
              </a:ext>
            </a:extLst>
          </p:cNvPr>
          <p:cNvSpPr>
            <a:spLocks noGrp="1"/>
          </p:cNvSpPr>
          <p:nvPr>
            <p:ph type="title"/>
          </p:nvPr>
        </p:nvSpPr>
        <p:spPr/>
        <p:txBody>
          <a:bodyPr/>
          <a:lstStyle/>
          <a:p>
            <a:r>
              <a:rPr lang="en-US" dirty="0"/>
              <a:t>size matters</a:t>
            </a:r>
          </a:p>
        </p:txBody>
      </p:sp>
      <p:pic>
        <p:nvPicPr>
          <p:cNvPr id="4098" name="Picture 2" descr="Gerelateerde afbeelding">
            <a:extLst>
              <a:ext uri="{FF2B5EF4-FFF2-40B4-BE49-F238E27FC236}">
                <a16:creationId xmlns:a16="http://schemas.microsoft.com/office/drawing/2014/main" id="{507E1A28-2810-4584-A075-3D0C9E4CB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3950"/>
            <a:ext cx="12192000"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6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9E193B-8B73-4EB8-B990-DBEE87BC7D3E}"/>
              </a:ext>
            </a:extLst>
          </p:cNvPr>
          <p:cNvSpPr>
            <a:spLocks noGrp="1"/>
          </p:cNvSpPr>
          <p:nvPr>
            <p:ph type="body" sz="quarter" idx="10"/>
          </p:nvPr>
        </p:nvSpPr>
        <p:spPr>
          <a:xfrm>
            <a:off x="269240" y="1189177"/>
            <a:ext cx="11653523" cy="2054730"/>
          </a:xfrm>
        </p:spPr>
        <p:txBody>
          <a:bodyPr/>
          <a:lstStyle/>
          <a:p>
            <a:pPr marL="0" indent="0">
              <a:buNone/>
            </a:pPr>
            <a:r>
              <a:rPr lang="en-US" dirty="0"/>
              <a:t>measures don’t have a table name: [Net Sales]</a:t>
            </a:r>
          </a:p>
          <a:p>
            <a:pPr marL="0" indent="0">
              <a:buNone/>
            </a:pPr>
            <a:endParaRPr lang="en-US" dirty="0"/>
          </a:p>
          <a:p>
            <a:pPr marL="0" indent="0">
              <a:buNone/>
            </a:pPr>
            <a:r>
              <a:rPr lang="en-US" dirty="0"/>
              <a:t>columns have a table name: </a:t>
            </a:r>
            <a:r>
              <a:rPr lang="en-US" dirty="0" err="1"/>
              <a:t>F_Sales</a:t>
            </a:r>
            <a:r>
              <a:rPr lang="en-US" dirty="0"/>
              <a:t>[Net Sales]</a:t>
            </a:r>
          </a:p>
        </p:txBody>
      </p:sp>
      <p:sp>
        <p:nvSpPr>
          <p:cNvPr id="2" name="Title 1">
            <a:extLst>
              <a:ext uri="{FF2B5EF4-FFF2-40B4-BE49-F238E27FC236}">
                <a16:creationId xmlns:a16="http://schemas.microsoft.com/office/drawing/2014/main" id="{F4CB5F86-32B4-4433-80F2-F9EE02781BAC}"/>
              </a:ext>
            </a:extLst>
          </p:cNvPr>
          <p:cNvSpPr>
            <a:spLocks noGrp="1"/>
          </p:cNvSpPr>
          <p:nvPr>
            <p:ph type="title"/>
          </p:nvPr>
        </p:nvSpPr>
        <p:spPr/>
        <p:txBody>
          <a:bodyPr/>
          <a:lstStyle/>
          <a:p>
            <a:r>
              <a:rPr lang="en-US" dirty="0"/>
              <a:t>DAX naming convention</a:t>
            </a:r>
          </a:p>
        </p:txBody>
      </p:sp>
      <p:pic>
        <p:nvPicPr>
          <p:cNvPr id="5122" name="Picture 2" descr="Afbeeldingsresultaat voor rage inside out">
            <a:extLst>
              <a:ext uri="{FF2B5EF4-FFF2-40B4-BE49-F238E27FC236}">
                <a16:creationId xmlns:a16="http://schemas.microsoft.com/office/drawing/2014/main" id="{80556A68-C4B7-4F06-A3D0-281C5D061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447" y="3146371"/>
            <a:ext cx="245120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7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6C18-10B2-4735-A233-AB181CB1556A}"/>
              </a:ext>
            </a:extLst>
          </p:cNvPr>
          <p:cNvSpPr>
            <a:spLocks noGrp="1"/>
          </p:cNvSpPr>
          <p:nvPr>
            <p:ph type="title"/>
          </p:nvPr>
        </p:nvSpPr>
        <p:spPr>
          <a:xfrm>
            <a:off x="2011681" y="2874549"/>
            <a:ext cx="8193024" cy="899665"/>
          </a:xfrm>
        </p:spPr>
        <p:txBody>
          <a:bodyPr/>
          <a:lstStyle/>
          <a:p>
            <a:r>
              <a:rPr lang="en-US" dirty="0"/>
              <a:t>STAR SCHEMA ALL THE THINGS</a:t>
            </a:r>
          </a:p>
        </p:txBody>
      </p:sp>
    </p:spTree>
    <p:extLst>
      <p:ext uri="{BB962C8B-B14F-4D97-AF65-F5344CB8AC3E}">
        <p14:creationId xmlns:p14="http://schemas.microsoft.com/office/powerpoint/2010/main" val="270158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E9F498-8816-4718-A8D4-8361C6E39A83}"/>
              </a:ext>
            </a:extLst>
          </p:cNvPr>
          <p:cNvSpPr>
            <a:spLocks noGrp="1"/>
          </p:cNvSpPr>
          <p:nvPr>
            <p:ph type="body" sz="quarter" idx="10"/>
          </p:nvPr>
        </p:nvSpPr>
        <p:spPr>
          <a:xfrm>
            <a:off x="269241" y="1189176"/>
            <a:ext cx="6046216" cy="2899192"/>
          </a:xfrm>
        </p:spPr>
        <p:txBody>
          <a:bodyPr/>
          <a:lstStyle/>
          <a:p>
            <a:pPr marL="0" indent="0">
              <a:buNone/>
            </a:pPr>
            <a:r>
              <a:rPr lang="en-US" dirty="0"/>
              <a:t>Russo &amp; Ferrari - </a:t>
            </a:r>
            <a:r>
              <a:rPr lang="en-US" dirty="0">
                <a:hlinkClick r:id="rId2"/>
              </a:rPr>
              <a:t>Analyzing Data with Microsoft Power BI and Power Pivot for Excel</a:t>
            </a:r>
            <a:r>
              <a:rPr lang="en-US" dirty="0"/>
              <a:t> (also check out their course or classes </a:t>
            </a:r>
            <a:r>
              <a:rPr lang="en-US" dirty="0">
                <a:hlinkClick r:id="rId3"/>
              </a:rPr>
              <a:t>here</a:t>
            </a:r>
            <a:r>
              <a:rPr lang="en-US" dirty="0"/>
              <a:t>)</a:t>
            </a:r>
          </a:p>
        </p:txBody>
      </p:sp>
      <p:sp>
        <p:nvSpPr>
          <p:cNvPr id="2" name="Title 1">
            <a:extLst>
              <a:ext uri="{FF2B5EF4-FFF2-40B4-BE49-F238E27FC236}">
                <a16:creationId xmlns:a16="http://schemas.microsoft.com/office/drawing/2014/main" id="{8BCFE774-7F27-4945-920C-EDDEF954BF73}"/>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29168C7D-66A0-4D3F-BFE4-F3BF4AFB73ED}"/>
              </a:ext>
            </a:extLst>
          </p:cNvPr>
          <p:cNvPicPr>
            <a:picLocks noChangeAspect="1"/>
          </p:cNvPicPr>
          <p:nvPr/>
        </p:nvPicPr>
        <p:blipFill>
          <a:blip r:embed="rId4"/>
          <a:stretch>
            <a:fillRect/>
          </a:stretch>
        </p:blipFill>
        <p:spPr>
          <a:xfrm>
            <a:off x="6621588" y="739344"/>
            <a:ext cx="4435224" cy="5723116"/>
          </a:xfrm>
          <a:prstGeom prst="rect">
            <a:avLst/>
          </a:prstGeom>
        </p:spPr>
      </p:pic>
    </p:spTree>
    <p:extLst>
      <p:ext uri="{BB962C8B-B14F-4D97-AF65-F5344CB8AC3E}">
        <p14:creationId xmlns:p14="http://schemas.microsoft.com/office/powerpoint/2010/main" val="124556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E9F498-8816-4718-A8D4-8361C6E39A83}"/>
              </a:ext>
            </a:extLst>
          </p:cNvPr>
          <p:cNvSpPr>
            <a:spLocks noGrp="1"/>
          </p:cNvSpPr>
          <p:nvPr>
            <p:ph type="body" sz="quarter" idx="10"/>
          </p:nvPr>
        </p:nvSpPr>
        <p:spPr>
          <a:xfrm>
            <a:off x="269241" y="1189177"/>
            <a:ext cx="4375912" cy="727571"/>
          </a:xfrm>
        </p:spPr>
        <p:txBody>
          <a:bodyPr/>
          <a:lstStyle/>
          <a:p>
            <a:pPr marL="0" indent="0">
              <a:buNone/>
            </a:pPr>
            <a:r>
              <a:rPr lang="en-US" dirty="0"/>
              <a:t>Kimball – </a:t>
            </a:r>
            <a:r>
              <a:rPr lang="en-US" dirty="0">
                <a:hlinkClick r:id="rId2"/>
              </a:rPr>
              <a:t>The Data Warehouse Toolkit</a:t>
            </a:r>
            <a:endParaRPr lang="en-US" dirty="0"/>
          </a:p>
        </p:txBody>
      </p:sp>
      <p:sp>
        <p:nvSpPr>
          <p:cNvPr id="2" name="Title 1">
            <a:extLst>
              <a:ext uri="{FF2B5EF4-FFF2-40B4-BE49-F238E27FC236}">
                <a16:creationId xmlns:a16="http://schemas.microsoft.com/office/drawing/2014/main" id="{8BCFE774-7F27-4945-920C-EDDEF954BF73}"/>
              </a:ext>
            </a:extLst>
          </p:cNvPr>
          <p:cNvSpPr>
            <a:spLocks noGrp="1"/>
          </p:cNvSpPr>
          <p:nvPr>
            <p:ph type="title"/>
          </p:nvPr>
        </p:nvSpPr>
        <p:spPr/>
        <p:txBody>
          <a:bodyPr/>
          <a:lstStyle/>
          <a:p>
            <a:r>
              <a:rPr lang="en-US" dirty="0"/>
              <a:t>resources</a:t>
            </a:r>
          </a:p>
        </p:txBody>
      </p:sp>
      <p:pic>
        <p:nvPicPr>
          <p:cNvPr id="4098" name="Picture 2" descr="Afbeeldingsresultaat voor data warehouse toolkit">
            <a:extLst>
              <a:ext uri="{FF2B5EF4-FFF2-40B4-BE49-F238E27FC236}">
                <a16:creationId xmlns:a16="http://schemas.microsoft.com/office/drawing/2014/main" id="{C41A1B4E-15F8-4EA7-9B59-00041B25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753" y="289512"/>
            <a:ext cx="4742727" cy="594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2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E9F498-8816-4718-A8D4-8361C6E39A83}"/>
              </a:ext>
            </a:extLst>
          </p:cNvPr>
          <p:cNvSpPr>
            <a:spLocks noGrp="1"/>
          </p:cNvSpPr>
          <p:nvPr>
            <p:ph type="body" sz="quarter" idx="10"/>
          </p:nvPr>
        </p:nvSpPr>
        <p:spPr>
          <a:xfrm>
            <a:off x="269240" y="1189177"/>
            <a:ext cx="5595111" cy="727571"/>
          </a:xfrm>
        </p:spPr>
        <p:txBody>
          <a:bodyPr/>
          <a:lstStyle/>
          <a:p>
            <a:pPr marL="0" indent="0">
              <a:buNone/>
            </a:pPr>
            <a:r>
              <a:rPr lang="en-US" dirty="0"/>
              <a:t>Adamson – </a:t>
            </a:r>
            <a:r>
              <a:rPr lang="en-US" dirty="0">
                <a:hlinkClick r:id="rId2"/>
              </a:rPr>
              <a:t>Star Schema The Complete Reference</a:t>
            </a:r>
            <a:endParaRPr lang="en-US" dirty="0"/>
          </a:p>
        </p:txBody>
      </p:sp>
      <p:sp>
        <p:nvSpPr>
          <p:cNvPr id="2" name="Title 1">
            <a:extLst>
              <a:ext uri="{FF2B5EF4-FFF2-40B4-BE49-F238E27FC236}">
                <a16:creationId xmlns:a16="http://schemas.microsoft.com/office/drawing/2014/main" id="{8BCFE774-7F27-4945-920C-EDDEF954BF73}"/>
              </a:ext>
            </a:extLst>
          </p:cNvPr>
          <p:cNvSpPr>
            <a:spLocks noGrp="1"/>
          </p:cNvSpPr>
          <p:nvPr>
            <p:ph type="title"/>
          </p:nvPr>
        </p:nvSpPr>
        <p:spPr/>
        <p:txBody>
          <a:bodyPr/>
          <a:lstStyle/>
          <a:p>
            <a:r>
              <a:rPr lang="en-US" dirty="0"/>
              <a:t>resources</a:t>
            </a:r>
          </a:p>
        </p:txBody>
      </p:sp>
      <p:pic>
        <p:nvPicPr>
          <p:cNvPr id="5122" name="Picture 2" descr="Afbeeldingsresultaat voor star schema complete reference">
            <a:extLst>
              <a:ext uri="{FF2B5EF4-FFF2-40B4-BE49-F238E27FC236}">
                <a16:creationId xmlns:a16="http://schemas.microsoft.com/office/drawing/2014/main" id="{EA6B292F-6490-496D-807F-A9B67ADD5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065" y="289512"/>
            <a:ext cx="4271301" cy="566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42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64DAC6-F8CC-4769-9139-B5082CB9D828}"/>
              </a:ext>
            </a:extLst>
          </p:cNvPr>
          <p:cNvSpPr>
            <a:spLocks noGrp="1"/>
          </p:cNvSpPr>
          <p:nvPr>
            <p:ph type="body" sz="quarter" idx="10"/>
          </p:nvPr>
        </p:nvSpPr>
        <p:spPr>
          <a:xfrm>
            <a:off x="269240" y="1189177"/>
            <a:ext cx="11653523" cy="3381888"/>
          </a:xfrm>
        </p:spPr>
        <p:txBody>
          <a:bodyPr/>
          <a:lstStyle/>
          <a:p>
            <a:pPr marL="0" indent="0">
              <a:buNone/>
            </a:pPr>
            <a:r>
              <a:rPr lang="en-US" dirty="0" err="1"/>
              <a:t>koen</a:t>
            </a:r>
            <a:r>
              <a:rPr lang="en-US" dirty="0"/>
              <a:t> dot </a:t>
            </a:r>
            <a:r>
              <a:rPr lang="en-US" dirty="0" err="1"/>
              <a:t>verbeeck</a:t>
            </a:r>
            <a:r>
              <a:rPr lang="en-US" dirty="0"/>
              <a:t> at ae dot be</a:t>
            </a:r>
          </a:p>
          <a:p>
            <a:pPr marL="0" indent="0">
              <a:buNone/>
            </a:pPr>
            <a:endParaRPr lang="en-US" dirty="0"/>
          </a:p>
          <a:p>
            <a:pPr marL="0" indent="0">
              <a:buNone/>
            </a:pPr>
            <a:r>
              <a:rPr lang="en-US" dirty="0">
                <a:hlinkClick r:id="rId2"/>
              </a:rPr>
              <a:t>@</a:t>
            </a:r>
            <a:r>
              <a:rPr lang="en-US" dirty="0" err="1">
                <a:hlinkClick r:id="rId2"/>
              </a:rPr>
              <a:t>Ko_Ver</a:t>
            </a:r>
            <a:endParaRPr lang="en-US" dirty="0"/>
          </a:p>
          <a:p>
            <a:pPr marL="0" indent="0">
              <a:buNone/>
            </a:pPr>
            <a:endParaRPr lang="en-US" dirty="0"/>
          </a:p>
          <a:p>
            <a:pPr marL="0" indent="0">
              <a:buNone/>
            </a:pPr>
            <a:r>
              <a:rPr lang="en-US" dirty="0">
                <a:hlinkClick r:id="rId3"/>
              </a:rPr>
              <a:t>LinkedIn</a:t>
            </a:r>
            <a:endParaRPr lang="en-US" dirty="0"/>
          </a:p>
        </p:txBody>
      </p:sp>
      <p:sp>
        <p:nvSpPr>
          <p:cNvPr id="2" name="Title 1">
            <a:extLst>
              <a:ext uri="{FF2B5EF4-FFF2-40B4-BE49-F238E27FC236}">
                <a16:creationId xmlns:a16="http://schemas.microsoft.com/office/drawing/2014/main" id="{C8BEEDCD-8350-4C6D-A97F-B2F92AB9151C}"/>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87539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nvPr>
        </p:nvGraphicFramePr>
        <p:xfrm>
          <a:off x="4153" y="3504"/>
          <a:ext cx="1556" cy="1556"/>
        </p:xfrm>
        <a:graphic>
          <a:graphicData uri="http://schemas.openxmlformats.org/presentationml/2006/ole">
            <mc:AlternateContent xmlns:mc="http://schemas.openxmlformats.org/markup-compatibility/2006">
              <mc:Choice xmlns:v="urn:schemas-microsoft-com:vml" Requires="v">
                <p:oleObj spid="_x0000_s3084"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4153" y="3504"/>
                        <a:ext cx="1556" cy="1556"/>
                      </a:xfrm>
                      <a:prstGeom prst="rect">
                        <a:avLst/>
                      </a:prstGeom>
                    </p:spPr>
                  </p:pic>
                </p:oleObj>
              </mc:Fallback>
            </mc:AlternateContent>
          </a:graphicData>
        </a:graphic>
      </p:graphicFrame>
      <p:sp>
        <p:nvSpPr>
          <p:cNvPr id="24" name="Title 23">
            <a:extLst>
              <a:ext uri="{FF2B5EF4-FFF2-40B4-BE49-F238E27FC236}">
                <a16:creationId xmlns:a16="http://schemas.microsoft.com/office/drawing/2014/main" id="{0F1D43EC-8A90-4265-B912-DA1E931D8C80}"/>
              </a:ext>
            </a:extLst>
          </p:cNvPr>
          <p:cNvSpPr>
            <a:spLocks noGrp="1"/>
          </p:cNvSpPr>
          <p:nvPr>
            <p:ph type="title"/>
          </p:nvPr>
        </p:nvSpPr>
        <p:spPr/>
        <p:txBody>
          <a:bodyPr/>
          <a:lstStyle/>
          <a:p>
            <a:r>
              <a:rPr lang="en-US" sz="4400" dirty="0"/>
              <a:t>contact information</a:t>
            </a:r>
          </a:p>
        </p:txBody>
      </p:sp>
      <p:pic>
        <p:nvPicPr>
          <p:cNvPr id="4" name="Picture 3">
            <a:extLst>
              <a:ext uri="{FF2B5EF4-FFF2-40B4-BE49-F238E27FC236}">
                <a16:creationId xmlns:a16="http://schemas.microsoft.com/office/drawing/2014/main" id="{30BB952D-4684-4A6B-B64B-254A6564F182}"/>
              </a:ext>
            </a:extLst>
          </p:cNvPr>
          <p:cNvPicPr>
            <a:picLocks noChangeAspect="1"/>
          </p:cNvPicPr>
          <p:nvPr/>
        </p:nvPicPr>
        <p:blipFill>
          <a:blip r:embed="rId7"/>
          <a:stretch>
            <a:fillRect/>
          </a:stretch>
        </p:blipFill>
        <p:spPr>
          <a:xfrm>
            <a:off x="10701442" y="365125"/>
            <a:ext cx="984716" cy="1312954"/>
          </a:xfrm>
          <a:prstGeom prst="rect">
            <a:avLst/>
          </a:prstGeom>
        </p:spPr>
      </p:pic>
      <p:pic>
        <p:nvPicPr>
          <p:cNvPr id="32" name="Picture 31">
            <a:extLst>
              <a:ext uri="{FF2B5EF4-FFF2-40B4-BE49-F238E27FC236}">
                <a16:creationId xmlns:a16="http://schemas.microsoft.com/office/drawing/2014/main" id="{28250F89-F41C-41FE-82AB-A5E1F48CCF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0226" y="5124948"/>
            <a:ext cx="2356520" cy="1073179"/>
          </a:xfrm>
          <a:prstGeom prst="rect">
            <a:avLst/>
          </a:prstGeom>
        </p:spPr>
      </p:pic>
      <p:pic>
        <p:nvPicPr>
          <p:cNvPr id="33" name="Picture 32">
            <a:extLst>
              <a:ext uri="{FF2B5EF4-FFF2-40B4-BE49-F238E27FC236}">
                <a16:creationId xmlns:a16="http://schemas.microsoft.com/office/drawing/2014/main" id="{89644510-3002-4C4B-8881-3E8B2D0EC7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5557" y="3660641"/>
            <a:ext cx="2289053" cy="1233246"/>
          </a:xfrm>
          <a:prstGeom prst="rect">
            <a:avLst/>
          </a:prstGeom>
        </p:spPr>
      </p:pic>
      <p:pic>
        <p:nvPicPr>
          <p:cNvPr id="34" name="Picture 33">
            <a:extLst>
              <a:ext uri="{FF2B5EF4-FFF2-40B4-BE49-F238E27FC236}">
                <a16:creationId xmlns:a16="http://schemas.microsoft.com/office/drawing/2014/main" id="{487B01D8-8482-4659-8B47-08987262887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65558" y="2491657"/>
            <a:ext cx="2289053" cy="923546"/>
          </a:xfrm>
          <a:prstGeom prst="rect">
            <a:avLst/>
          </a:prstGeom>
        </p:spPr>
      </p:pic>
      <p:pic>
        <p:nvPicPr>
          <p:cNvPr id="35" name="Picture 34">
            <a:extLst>
              <a:ext uri="{FF2B5EF4-FFF2-40B4-BE49-F238E27FC236}">
                <a16:creationId xmlns:a16="http://schemas.microsoft.com/office/drawing/2014/main" id="{D82E6DE1-8322-40C2-B173-DC25859279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2459" y="2447845"/>
            <a:ext cx="2560320" cy="998321"/>
          </a:xfrm>
          <a:prstGeom prst="rect">
            <a:avLst/>
          </a:prstGeom>
        </p:spPr>
      </p:pic>
      <p:sp>
        <p:nvSpPr>
          <p:cNvPr id="36" name="Content Placeholder 1">
            <a:extLst>
              <a:ext uri="{FF2B5EF4-FFF2-40B4-BE49-F238E27FC236}">
                <a16:creationId xmlns:a16="http://schemas.microsoft.com/office/drawing/2014/main" id="{054C9C1C-B5AC-4AD1-B0CD-0E9BD6CCF7A4}"/>
              </a:ext>
            </a:extLst>
          </p:cNvPr>
          <p:cNvSpPr txBox="1">
            <a:spLocks/>
          </p:cNvSpPr>
          <p:nvPr/>
        </p:nvSpPr>
        <p:spPr>
          <a:xfrm>
            <a:off x="838200" y="1345565"/>
            <a:ext cx="10515600" cy="4351338"/>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800" dirty="0" err="1"/>
              <a:t>koen</a:t>
            </a:r>
            <a:r>
              <a:rPr lang="en-US" sz="2800" dirty="0"/>
              <a:t> dot </a:t>
            </a:r>
            <a:r>
              <a:rPr lang="en-US" sz="2800" dirty="0" err="1"/>
              <a:t>verbeeck</a:t>
            </a:r>
            <a:r>
              <a:rPr lang="en-US" sz="2800" dirty="0"/>
              <a:t> at ae dot be</a:t>
            </a:r>
          </a:p>
          <a:p>
            <a:pPr marL="0" indent="0">
              <a:buFont typeface="Wingdings 3" charset="2"/>
              <a:buNone/>
            </a:pPr>
            <a:endParaRPr lang="en-US" dirty="0"/>
          </a:p>
          <a:p>
            <a:pPr marL="0" indent="0">
              <a:buFont typeface="Wingdings 3" charset="2"/>
              <a:buNone/>
            </a:pPr>
            <a:r>
              <a:rPr lang="en-US" sz="2800" dirty="0"/>
              <a:t>@</a:t>
            </a:r>
            <a:r>
              <a:rPr lang="en-US" sz="2800" dirty="0" err="1"/>
              <a:t>Ko_Ver</a:t>
            </a:r>
            <a:endParaRPr lang="en-US" sz="2800" dirty="0"/>
          </a:p>
          <a:p>
            <a:pPr marL="0" indent="0">
              <a:buFont typeface="Wingdings 3" charset="2"/>
              <a:buNone/>
            </a:pPr>
            <a:endParaRPr lang="en-US" dirty="0"/>
          </a:p>
          <a:p>
            <a:pPr marL="0" indent="0">
              <a:buFont typeface="Wingdings 3" charset="2"/>
              <a:buNone/>
            </a:pPr>
            <a:r>
              <a:rPr lang="en-US" sz="2800" dirty="0"/>
              <a:t>LinkedIn</a:t>
            </a:r>
          </a:p>
          <a:p>
            <a:pPr marL="0" indent="0">
              <a:buFont typeface="Wingdings 3" charset="2"/>
              <a:buNone/>
            </a:pPr>
            <a:endParaRPr lang="en-US" dirty="0"/>
          </a:p>
          <a:p>
            <a:pPr marL="0" indent="0">
              <a:buFont typeface="Wingdings 3" charset="2"/>
              <a:buNone/>
            </a:pPr>
            <a:r>
              <a:rPr lang="en-US" sz="2800" dirty="0"/>
              <a:t>https://sqlkover.com</a:t>
            </a:r>
          </a:p>
        </p:txBody>
      </p:sp>
      <p:pic>
        <p:nvPicPr>
          <p:cNvPr id="37" name="Picture 36">
            <a:extLst>
              <a:ext uri="{FF2B5EF4-FFF2-40B4-BE49-F238E27FC236}">
                <a16:creationId xmlns:a16="http://schemas.microsoft.com/office/drawing/2014/main" id="{E2275D82-57B2-402D-B1BF-A9902B5A3520}"/>
              </a:ext>
            </a:extLst>
          </p:cNvPr>
          <p:cNvPicPr>
            <a:picLocks noChangeAspect="1"/>
          </p:cNvPicPr>
          <p:nvPr/>
        </p:nvPicPr>
        <p:blipFill>
          <a:blip r:embed="rId12"/>
          <a:stretch>
            <a:fillRect/>
          </a:stretch>
        </p:blipFill>
        <p:spPr>
          <a:xfrm>
            <a:off x="9330226" y="3660640"/>
            <a:ext cx="2356520" cy="1233246"/>
          </a:xfrm>
          <a:prstGeom prst="rect">
            <a:avLst/>
          </a:prstGeom>
        </p:spPr>
      </p:pic>
      <p:sp>
        <p:nvSpPr>
          <p:cNvPr id="11" name="Content Placeholder 1">
            <a:extLst>
              <a:ext uri="{FF2B5EF4-FFF2-40B4-BE49-F238E27FC236}">
                <a16:creationId xmlns:a16="http://schemas.microsoft.com/office/drawing/2014/main" id="{07D8E698-41EB-48D4-A5A7-39237E9D502F}"/>
              </a:ext>
            </a:extLst>
          </p:cNvPr>
          <p:cNvSpPr txBox="1">
            <a:spLocks/>
          </p:cNvSpPr>
          <p:nvPr/>
        </p:nvSpPr>
        <p:spPr>
          <a:xfrm>
            <a:off x="9130433" y="1334428"/>
            <a:ext cx="2491410" cy="422901"/>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(he/him/his)</a:t>
            </a:r>
          </a:p>
        </p:txBody>
      </p:sp>
      <p:pic>
        <p:nvPicPr>
          <p:cNvPr id="12" name="Picture 2" descr="Duvel | Café De Trollekelder">
            <a:extLst>
              <a:ext uri="{FF2B5EF4-FFF2-40B4-BE49-F238E27FC236}">
                <a16:creationId xmlns:a16="http://schemas.microsoft.com/office/drawing/2014/main" id="{4330E77A-17CB-4C3B-A989-DD54B2F5CF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4943286"/>
            <a:ext cx="1612646" cy="17239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untzak friet - Google zoeken | Snacks, Friet, Eten">
            <a:extLst>
              <a:ext uri="{FF2B5EF4-FFF2-40B4-BE49-F238E27FC236}">
                <a16:creationId xmlns:a16="http://schemas.microsoft.com/office/drawing/2014/main" id="{0513EB03-B20F-4CD0-9B29-9634F49793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75326" y="5523898"/>
            <a:ext cx="2137025" cy="1170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Ontdek de Pralines van Hamlet, Belgische chocolade">
            <a:extLst>
              <a:ext uri="{FF2B5EF4-FFF2-40B4-BE49-F238E27FC236}">
                <a16:creationId xmlns:a16="http://schemas.microsoft.com/office/drawing/2014/main" id="{60C34174-64DF-4537-A0E1-C051A467E0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7726" y="5716964"/>
            <a:ext cx="2764536" cy="95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4CAA348-9C66-4780-8DBB-31178B39417B}"/>
              </a:ext>
            </a:extLst>
          </p:cNvPr>
          <p:cNvSpPr>
            <a:spLocks noGrp="1"/>
          </p:cNvSpPr>
          <p:nvPr>
            <p:ph type="body" sz="quarter" idx="10"/>
          </p:nvPr>
        </p:nvSpPr>
        <p:spPr>
          <a:xfrm>
            <a:off x="269240" y="1189177"/>
            <a:ext cx="11653523" cy="2718308"/>
          </a:xfrm>
        </p:spPr>
        <p:txBody>
          <a:bodyPr/>
          <a:lstStyle/>
          <a:p>
            <a:pPr marL="0" indent="0">
              <a:buNone/>
            </a:pPr>
            <a:endParaRPr lang="en-US" dirty="0"/>
          </a:p>
          <a:p>
            <a:pPr marL="0" indent="0">
              <a:buNone/>
            </a:pPr>
            <a:r>
              <a:rPr lang="en-US" dirty="0"/>
              <a:t>self-service BI – blessing or a curse?</a:t>
            </a:r>
          </a:p>
          <a:p>
            <a:pPr marL="0" indent="0">
              <a:buNone/>
            </a:pPr>
            <a:r>
              <a:rPr lang="en-US" dirty="0"/>
              <a:t>data modeling 101</a:t>
            </a:r>
          </a:p>
          <a:p>
            <a:pPr marL="0" indent="0">
              <a:buNone/>
            </a:pPr>
            <a:r>
              <a:rPr lang="en-US" dirty="0"/>
              <a:t>tips &amp; tricks</a:t>
            </a:r>
          </a:p>
        </p:txBody>
      </p:sp>
      <p:sp>
        <p:nvSpPr>
          <p:cNvPr id="9" name="Title 8">
            <a:extLst>
              <a:ext uri="{FF2B5EF4-FFF2-40B4-BE49-F238E27FC236}">
                <a16:creationId xmlns:a16="http://schemas.microsoft.com/office/drawing/2014/main" id="{545B50B9-14ED-4FB2-889B-046D3FA8CA03}"/>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6261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6C18-10B2-4735-A233-AB181CB1556A}"/>
              </a:ext>
            </a:extLst>
          </p:cNvPr>
          <p:cNvSpPr>
            <a:spLocks noGrp="1"/>
          </p:cNvSpPr>
          <p:nvPr>
            <p:ph type="title"/>
          </p:nvPr>
        </p:nvSpPr>
        <p:spPr>
          <a:xfrm>
            <a:off x="2488565" y="2874549"/>
            <a:ext cx="7236460" cy="899665"/>
          </a:xfrm>
        </p:spPr>
        <p:txBody>
          <a:bodyPr/>
          <a:lstStyle/>
          <a:p>
            <a:r>
              <a:rPr lang="en-US" dirty="0"/>
              <a:t>NOBODY SAID IT WAS EASY</a:t>
            </a:r>
          </a:p>
        </p:txBody>
      </p:sp>
    </p:spTree>
    <p:extLst>
      <p:ext uri="{BB962C8B-B14F-4D97-AF65-F5344CB8AC3E}">
        <p14:creationId xmlns:p14="http://schemas.microsoft.com/office/powerpoint/2010/main" val="428969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5D415A-4253-495A-93F6-186F1C805940}"/>
              </a:ext>
            </a:extLst>
          </p:cNvPr>
          <p:cNvSpPr>
            <a:spLocks noGrp="1"/>
          </p:cNvSpPr>
          <p:nvPr>
            <p:ph type="body" sz="quarter" idx="10"/>
          </p:nvPr>
        </p:nvSpPr>
        <p:spPr>
          <a:xfrm>
            <a:off x="269240" y="1189177"/>
            <a:ext cx="11653523" cy="5096780"/>
          </a:xfrm>
        </p:spPr>
        <p:txBody>
          <a:bodyPr/>
          <a:lstStyle/>
          <a:p>
            <a:pPr marL="0" indent="0">
              <a:buNone/>
            </a:pPr>
            <a:r>
              <a:rPr lang="en-US" sz="2400" dirty="0"/>
              <a:t>“Go from data to insights in minutes. Any data, any way, anywhere. And all in one view.”</a:t>
            </a:r>
          </a:p>
          <a:p>
            <a:pPr marL="0" indent="0">
              <a:buNone/>
            </a:pPr>
            <a:endParaRPr lang="en-US" sz="2400" dirty="0"/>
          </a:p>
          <a:p>
            <a:pPr marL="0" indent="0">
              <a:buNone/>
            </a:pPr>
            <a:r>
              <a:rPr lang="en-US" sz="2400" dirty="0"/>
              <a:t>“… xxx makes it easy to get value from data.”</a:t>
            </a:r>
          </a:p>
          <a:p>
            <a:pPr marL="0" indent="0">
              <a:buNone/>
            </a:pPr>
            <a:endParaRPr lang="en-US" sz="2400" dirty="0"/>
          </a:p>
          <a:p>
            <a:pPr marL="0" indent="0">
              <a:buNone/>
            </a:pPr>
            <a:r>
              <a:rPr lang="en-US" sz="2400" dirty="0"/>
              <a:t>“Freely search and explore across all your data, instantly pivoting your analysis when new ideas surface. You're not restricted to linear exploration within partial views of data.”</a:t>
            </a:r>
          </a:p>
          <a:p>
            <a:pPr marL="0" indent="0">
              <a:buNone/>
            </a:pPr>
            <a:endParaRPr lang="en-US" sz="2400" dirty="0"/>
          </a:p>
          <a:p>
            <a:pPr marL="0" indent="0">
              <a:buNone/>
            </a:pPr>
            <a:r>
              <a:rPr lang="en-US" sz="2400" dirty="0"/>
              <a:t>“Prep, blend, and analyze all of your data in a repeatable workflow, and deliver deeper business insights in hours, not weeks.”</a:t>
            </a:r>
          </a:p>
          <a:p>
            <a:pPr marL="0" indent="0">
              <a:buNone/>
            </a:pPr>
            <a:endParaRPr lang="en-US" sz="2400" dirty="0"/>
          </a:p>
          <a:p>
            <a:pPr marL="0" indent="0">
              <a:buNone/>
            </a:pPr>
            <a:r>
              <a:rPr lang="en-US" sz="2400" dirty="0"/>
              <a:t>“Magic ETL lets even non-technical users cleanse and combine data from anywhere—no coding required. Plus, data flows update automatically, so you always have the latest data at your fingertips.”</a:t>
            </a:r>
          </a:p>
        </p:txBody>
      </p:sp>
      <p:sp>
        <p:nvSpPr>
          <p:cNvPr id="3" name="Title 2">
            <a:extLst>
              <a:ext uri="{FF2B5EF4-FFF2-40B4-BE49-F238E27FC236}">
                <a16:creationId xmlns:a16="http://schemas.microsoft.com/office/drawing/2014/main" id="{A36B5E27-F790-4976-B96E-DB28BF4F6216}"/>
              </a:ext>
            </a:extLst>
          </p:cNvPr>
          <p:cNvSpPr>
            <a:spLocks noGrp="1"/>
          </p:cNvSpPr>
          <p:nvPr>
            <p:ph type="title"/>
          </p:nvPr>
        </p:nvSpPr>
        <p:spPr/>
        <p:txBody>
          <a:bodyPr/>
          <a:lstStyle/>
          <a:p>
            <a:r>
              <a:rPr lang="en-US" dirty="0"/>
              <a:t>self-service BI – blessing and a curse</a:t>
            </a:r>
          </a:p>
        </p:txBody>
      </p:sp>
    </p:spTree>
    <p:extLst>
      <p:ext uri="{BB962C8B-B14F-4D97-AF65-F5344CB8AC3E}">
        <p14:creationId xmlns:p14="http://schemas.microsoft.com/office/powerpoint/2010/main" val="391086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fbeeldingsresultaat voor luxury cars">
            <a:extLst>
              <a:ext uri="{FF2B5EF4-FFF2-40B4-BE49-F238E27FC236}">
                <a16:creationId xmlns:a16="http://schemas.microsoft.com/office/drawing/2014/main" id="{19C2B8B0-04B2-4201-AC20-EA3D8755E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9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0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 id="{E758E3BB-D37C-4408-94F2-1E44C5360EDE}" vid="{DFA22E4E-BE2E-47FA-A0FF-B737F279B1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spPr>
      <a:bodyPr vert="horz" lIns="91440" tIns="45720" rIns="91440" bIns="45720" rtlCol="0" anchor="ctr">
        <a:normAutofit/>
      </a:bodyPr>
      <a:lstStyle>
        <a:defPPr algn="l">
          <a:defRPr sz="2500" b="1" dirty="0" err="1" smtClean="0">
            <a:latin typeface="+mj-lt"/>
          </a:defRPr>
        </a:defPPr>
      </a:lstStyle>
    </a:txDef>
  </a:objectDefaults>
  <a:extraClrSchemeLst/>
  <a:extLst>
    <a:ext uri="{05A4C25C-085E-4340-85A3-A5531E510DB2}">
      <thm15:themeFamily xmlns:thm15="http://schemas.microsoft.com/office/thememl/2012/main" name="binary [Read-Only]" id="{C56DDDCF-8B7B-4299-9D05-D1BE508EDD44}" vid="{877405BA-0B3B-4DA7-98BC-3EE7C3EBD1D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Techorama_2017_PPT_Template</Template>
  <TotalTime>0</TotalTime>
  <Words>1161</Words>
  <Application>Microsoft Office PowerPoint</Application>
  <PresentationFormat>Widescreen</PresentationFormat>
  <Paragraphs>278</Paragraphs>
  <Slides>48</Slides>
  <Notes>21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59" baseType="lpstr">
      <vt:lpstr>Arial</vt:lpstr>
      <vt:lpstr>Bernard MT Condensed</vt:lpstr>
      <vt:lpstr>Calibri</vt:lpstr>
      <vt:lpstr>Calibri Light</vt:lpstr>
      <vt:lpstr>Segoe UI</vt:lpstr>
      <vt:lpstr>Segoe UI Light</vt:lpstr>
      <vt:lpstr>Segoe UI Semilight</vt:lpstr>
      <vt:lpstr>Wingdings 3</vt:lpstr>
      <vt:lpstr>MGXFY15</vt:lpstr>
      <vt:lpstr>Office Theme</vt:lpstr>
      <vt:lpstr>think-cell Slide</vt:lpstr>
      <vt:lpstr>SELF-SERVICE BI –  DATA MODELING</vt:lpstr>
      <vt:lpstr>PowerPoint Presentation</vt:lpstr>
      <vt:lpstr>PowerPoint Presentation</vt:lpstr>
      <vt:lpstr>MVPs for Croatia</vt:lpstr>
      <vt:lpstr>contact information</vt:lpstr>
      <vt:lpstr>agenda</vt:lpstr>
      <vt:lpstr>NOBODY SAID IT WAS EASY</vt:lpstr>
      <vt:lpstr>self-service BI – blessing and a curse</vt:lpstr>
      <vt:lpstr>PowerPoint Presentation</vt:lpstr>
      <vt:lpstr>PowerPoint Presentation</vt:lpstr>
      <vt:lpstr>feedback</vt:lpstr>
      <vt:lpstr>feedback</vt:lpstr>
      <vt:lpstr>PowerPoint Presentation</vt:lpstr>
      <vt:lpstr>PowerPoint Presentation</vt:lpstr>
      <vt:lpstr>PowerPoint Presentation</vt:lpstr>
      <vt:lpstr>data modeling 101</vt:lpstr>
      <vt:lpstr>a good data model will make querying and writing calculations easier</vt:lpstr>
      <vt:lpstr>data modeling 101</vt:lpstr>
      <vt:lpstr>one big table approach</vt:lpstr>
      <vt:lpstr>normalization</vt:lpstr>
      <vt:lpstr>PowerPoint Presentation</vt:lpstr>
      <vt:lpstr>problems with normalization</vt:lpstr>
      <vt:lpstr>DEMO   downside of OBT &amp; normalization</vt:lpstr>
      <vt:lpstr>dimensional modeling</vt:lpstr>
      <vt:lpstr>dimension</vt:lpstr>
      <vt:lpstr>PowerPoint Presentation</vt:lpstr>
      <vt:lpstr>fact</vt:lpstr>
      <vt:lpstr>PowerPoint Presentation</vt:lpstr>
      <vt:lpstr>star schema</vt:lpstr>
      <vt:lpstr>snowflake</vt:lpstr>
      <vt:lpstr>PowerPoint Presentation</vt:lpstr>
      <vt:lpstr>relationships</vt:lpstr>
      <vt:lpstr>granularity</vt:lpstr>
      <vt:lpstr>DEMO   why relationships matter </vt:lpstr>
      <vt:lpstr>many to many relationships</vt:lpstr>
      <vt:lpstr>many to many relationships</vt:lpstr>
      <vt:lpstr>DEMO   many-2-many relationships   show effect of wrong granularity</vt:lpstr>
      <vt:lpstr>tips &amp; tricks</vt:lpstr>
      <vt:lpstr>give objects a decent name</vt:lpstr>
      <vt:lpstr>hide everything not essential</vt:lpstr>
      <vt:lpstr>choose correct data type</vt:lpstr>
      <vt:lpstr>size matters</vt:lpstr>
      <vt:lpstr>DAX naming convention</vt:lpstr>
      <vt:lpstr>STAR SCHEMA ALL THE THINGS</vt:lpstr>
      <vt:lpstr>resources</vt:lpstr>
      <vt:lpstr>resources</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Koen Verbeeck</dc:creator>
  <cp:lastModifiedBy>Koen Verbeeck</cp:lastModifiedBy>
  <cp:revision>113</cp:revision>
  <dcterms:created xsi:type="dcterms:W3CDTF">2017-05-10T12:04:48Z</dcterms:created>
  <dcterms:modified xsi:type="dcterms:W3CDTF">2021-01-15T07:53:32Z</dcterms:modified>
</cp:coreProperties>
</file>